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68" r:id="rId5"/>
    <p:sldId id="264" r:id="rId6"/>
    <p:sldId id="272" r:id="rId7"/>
    <p:sldId id="260" r:id="rId8"/>
    <p:sldId id="261" r:id="rId9"/>
    <p:sldId id="262" r:id="rId10"/>
    <p:sldId id="267" r:id="rId11"/>
    <p:sldId id="259" r:id="rId12"/>
    <p:sldId id="273" r:id="rId13"/>
    <p:sldId id="274" r:id="rId14"/>
    <p:sldId id="263" r:id="rId15"/>
    <p:sldId id="275" r:id="rId16"/>
    <p:sldId id="276" r:id="rId17"/>
    <p:sldId id="277" r:id="rId18"/>
    <p:sldId id="279" r:id="rId19"/>
    <p:sldId id="278" r:id="rId20"/>
    <p:sldId id="280" r:id="rId21"/>
  </p:sldIdLst>
  <p:sldSz cx="6858000" cy="9906000" type="A4"/>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9F6A27-0505-1A05-7C76-FE929EF89ED9}" name="Floor Hooge Venterink" initials="FHV" userId="S::fhooge@ipo.nl::a7c163fc-8ebc-480c-8e23-0c65c7c704f0" providerId="AD"/>
  <p188:author id="{CFFE139D-C5B8-8B57-1B7D-DCE5B11F9CE9}" name="Joren Room" initials="JR" userId="S::joren.room_vng.nl#ext#@uvw.onmicrosoft.com::6f89762a-fea3-4649-9ef4-a710a9ba47a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3D5A"/>
    <a:srgbClr val="91C9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17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m van den Boogaard" userId="0a98652c-6c33-4544-a368-8ea72f523bb6" providerId="ADAL" clId="{5998AD3A-E106-4C7F-ACC5-1B6B27B416E3}"/>
    <pc:docChg chg="modSld">
      <pc:chgData name="Bram van den Boogaard" userId="0a98652c-6c33-4544-a368-8ea72f523bb6" providerId="ADAL" clId="{5998AD3A-E106-4C7F-ACC5-1B6B27B416E3}" dt="2023-02-15T11:04:49.240" v="15" actId="404"/>
      <pc:docMkLst>
        <pc:docMk/>
      </pc:docMkLst>
      <pc:sldChg chg="modSp mod">
        <pc:chgData name="Bram van den Boogaard" userId="0a98652c-6c33-4544-a368-8ea72f523bb6" providerId="ADAL" clId="{5998AD3A-E106-4C7F-ACC5-1B6B27B416E3}" dt="2023-02-15T11:04:41.772" v="14" actId="404"/>
        <pc:sldMkLst>
          <pc:docMk/>
          <pc:sldMk cId="2089211539" sldId="261"/>
        </pc:sldMkLst>
        <pc:spChg chg="mod">
          <ac:chgData name="Bram van den Boogaard" userId="0a98652c-6c33-4544-a368-8ea72f523bb6" providerId="ADAL" clId="{5998AD3A-E106-4C7F-ACC5-1B6B27B416E3}" dt="2023-02-15T11:04:41.772" v="14" actId="404"/>
          <ac:spMkLst>
            <pc:docMk/>
            <pc:sldMk cId="2089211539" sldId="261"/>
            <ac:spMk id="33" creationId="{5F8D995B-B6B2-C201-18F6-04F5EC02C621}"/>
          </ac:spMkLst>
        </pc:spChg>
      </pc:sldChg>
      <pc:sldChg chg="modSp mod">
        <pc:chgData name="Bram van den Boogaard" userId="0a98652c-6c33-4544-a368-8ea72f523bb6" providerId="ADAL" clId="{5998AD3A-E106-4C7F-ACC5-1B6B27B416E3}" dt="2023-02-15T11:04:49.240" v="15" actId="404"/>
        <pc:sldMkLst>
          <pc:docMk/>
          <pc:sldMk cId="2543313506" sldId="262"/>
        </pc:sldMkLst>
        <pc:spChg chg="mod">
          <ac:chgData name="Bram van den Boogaard" userId="0a98652c-6c33-4544-a368-8ea72f523bb6" providerId="ADAL" clId="{5998AD3A-E106-4C7F-ACC5-1B6B27B416E3}" dt="2023-02-15T11:04:49.240" v="15" actId="404"/>
          <ac:spMkLst>
            <pc:docMk/>
            <pc:sldMk cId="2543313506" sldId="262"/>
            <ac:spMk id="33" creationId="{5F8D995B-B6B2-C201-18F6-04F5EC02C621}"/>
          </ac:spMkLst>
        </pc:spChg>
      </pc:sldChg>
      <pc:sldChg chg="delCm">
        <pc:chgData name="Bram van den Boogaard" userId="0a98652c-6c33-4544-a368-8ea72f523bb6" providerId="ADAL" clId="{5998AD3A-E106-4C7F-ACC5-1B6B27B416E3}" dt="2023-02-15T10:57:53.152" v="5"/>
        <pc:sldMkLst>
          <pc:docMk/>
          <pc:sldMk cId="67461934" sldId="263"/>
        </pc:sldMkLst>
      </pc:sldChg>
      <pc:sldChg chg="modSp mod">
        <pc:chgData name="Bram van den Boogaard" userId="0a98652c-6c33-4544-a368-8ea72f523bb6" providerId="ADAL" clId="{5998AD3A-E106-4C7F-ACC5-1B6B27B416E3}" dt="2023-02-15T11:03:39.743" v="13" actId="6549"/>
        <pc:sldMkLst>
          <pc:docMk/>
          <pc:sldMk cId="1515642922" sldId="268"/>
        </pc:sldMkLst>
        <pc:spChg chg="mod">
          <ac:chgData name="Bram van den Boogaard" userId="0a98652c-6c33-4544-a368-8ea72f523bb6" providerId="ADAL" clId="{5998AD3A-E106-4C7F-ACC5-1B6B27B416E3}" dt="2023-02-15T10:52:42.953" v="2" actId="6549"/>
          <ac:spMkLst>
            <pc:docMk/>
            <pc:sldMk cId="1515642922" sldId="268"/>
            <ac:spMk id="6" creationId="{EB161AEA-FA13-50DC-BCFB-D964F6CB1AF6}"/>
          </ac:spMkLst>
        </pc:spChg>
        <pc:spChg chg="mod">
          <ac:chgData name="Bram van den Boogaard" userId="0a98652c-6c33-4544-a368-8ea72f523bb6" providerId="ADAL" clId="{5998AD3A-E106-4C7F-ACC5-1B6B27B416E3}" dt="2023-02-15T11:03:39.743" v="13" actId="6549"/>
          <ac:spMkLst>
            <pc:docMk/>
            <pc:sldMk cId="1515642922" sldId="268"/>
            <ac:spMk id="33" creationId="{5F8D995B-B6B2-C201-18F6-04F5EC02C621}"/>
          </ac:spMkLst>
        </pc:spChg>
      </pc:sldChg>
      <pc:sldChg chg="modSp mod">
        <pc:chgData name="Bram van den Boogaard" userId="0a98652c-6c33-4544-a368-8ea72f523bb6" providerId="ADAL" clId="{5998AD3A-E106-4C7F-ACC5-1B6B27B416E3}" dt="2023-02-15T10:56:02.489" v="4" actId="6549"/>
        <pc:sldMkLst>
          <pc:docMk/>
          <pc:sldMk cId="4010860156" sldId="279"/>
        </pc:sldMkLst>
        <pc:spChg chg="mod">
          <ac:chgData name="Bram van den Boogaard" userId="0a98652c-6c33-4544-a368-8ea72f523bb6" providerId="ADAL" clId="{5998AD3A-E106-4C7F-ACC5-1B6B27B416E3}" dt="2023-02-15T10:56:02.489" v="4" actId="6549"/>
          <ac:spMkLst>
            <pc:docMk/>
            <pc:sldMk cId="4010860156" sldId="279"/>
            <ac:spMk id="6" creationId="{EB161AEA-FA13-50DC-BCFB-D964F6CB1AF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BCDB3F-C76C-4203-9B72-4B60B41F68B6}" type="datetimeFigureOut">
              <a:rPr lang="nl-NL" smtClean="0"/>
              <a:t>15-2-2023</a:t>
            </a:fld>
            <a:endParaRPr lang="nl-NL"/>
          </a:p>
        </p:txBody>
      </p:sp>
      <p:sp>
        <p:nvSpPr>
          <p:cNvPr id="4" name="Tijdelijke aanduiding voor dia-afbeelding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AEDEAC-F674-4FFD-9803-338AF467DA30}" type="slidenum">
              <a:rPr lang="nl-NL" smtClean="0"/>
              <a:t>‹nr.›</a:t>
            </a:fld>
            <a:endParaRPr lang="nl-NL"/>
          </a:p>
        </p:txBody>
      </p:sp>
    </p:spTree>
    <p:extLst>
      <p:ext uri="{BB962C8B-B14F-4D97-AF65-F5344CB8AC3E}">
        <p14:creationId xmlns:p14="http://schemas.microsoft.com/office/powerpoint/2010/main" val="2002038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r>
              <a:rPr lang="nl-NL" b="1"/>
              <a:t>Suggestie: vlak toevoegen voor kwalitatieve potentie en kansen?</a:t>
            </a:r>
          </a:p>
          <a:p>
            <a:r>
              <a:rPr lang="nl-NL" b="1"/>
              <a:t>- LB: nu op apart werkblad gehouden, omdat het in kaart brengen van kwalitatieve potentie en kansen een aparte </a:t>
            </a:r>
            <a:r>
              <a:rPr lang="nl-NL" b="1" err="1"/>
              <a:t>substap</a:t>
            </a:r>
            <a:r>
              <a:rPr lang="nl-NL" b="1"/>
              <a:t> betreft (stap 2a)</a:t>
            </a:r>
          </a:p>
        </p:txBody>
      </p:sp>
      <p:sp>
        <p:nvSpPr>
          <p:cNvPr id="4" name="Tijdelijke aanduiding voor dianummer 3"/>
          <p:cNvSpPr>
            <a:spLocks noGrp="1"/>
          </p:cNvSpPr>
          <p:nvPr>
            <p:ph type="sldNum" sz="quarter" idx="5"/>
          </p:nvPr>
        </p:nvSpPr>
        <p:spPr/>
        <p:txBody>
          <a:bodyPr/>
          <a:lstStyle/>
          <a:p>
            <a:fld id="{5DB4B04D-9B38-438B-A2E7-8AE5B4911587}" type="slidenum">
              <a:rPr lang="nl-NL" smtClean="0"/>
              <a:t>3</a:t>
            </a:fld>
            <a:endParaRPr lang="nl-NL"/>
          </a:p>
        </p:txBody>
      </p:sp>
    </p:spTree>
    <p:extLst>
      <p:ext uri="{BB962C8B-B14F-4D97-AF65-F5344CB8AC3E}">
        <p14:creationId xmlns:p14="http://schemas.microsoft.com/office/powerpoint/2010/main" val="197603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r>
              <a:rPr lang="en-US"/>
              <a:t>Kansen, </a:t>
            </a:r>
            <a:r>
              <a:rPr lang="en-US" err="1"/>
              <a:t>belemmeringen</a:t>
            </a:r>
            <a:r>
              <a:rPr lang="en-US"/>
              <a:t>, </a:t>
            </a:r>
            <a:r>
              <a:rPr lang="en-US" err="1"/>
              <a:t>innovaties</a:t>
            </a:r>
            <a:endParaRPr lang="nl-NL"/>
          </a:p>
        </p:txBody>
      </p:sp>
      <p:sp>
        <p:nvSpPr>
          <p:cNvPr id="4" name="Tijdelijke aanduiding voor dianummer 3"/>
          <p:cNvSpPr>
            <a:spLocks noGrp="1"/>
          </p:cNvSpPr>
          <p:nvPr>
            <p:ph type="sldNum" sz="quarter" idx="5"/>
          </p:nvPr>
        </p:nvSpPr>
        <p:spPr/>
        <p:txBody>
          <a:bodyPr/>
          <a:lstStyle/>
          <a:p>
            <a:fld id="{8AAEDEAC-F674-4FFD-9803-338AF467DA30}" type="slidenum">
              <a:rPr lang="nl-NL" smtClean="0"/>
              <a:t>14</a:t>
            </a:fld>
            <a:endParaRPr lang="nl-NL"/>
          </a:p>
        </p:txBody>
      </p:sp>
    </p:spTree>
    <p:extLst>
      <p:ext uri="{BB962C8B-B14F-4D97-AF65-F5344CB8AC3E}">
        <p14:creationId xmlns:p14="http://schemas.microsoft.com/office/powerpoint/2010/main" val="1548484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8AAEDEAC-F674-4FFD-9803-338AF467DA30}" type="slidenum">
              <a:rPr lang="nl-NL" smtClean="0"/>
              <a:t>15</a:t>
            </a:fld>
            <a:endParaRPr lang="nl-NL"/>
          </a:p>
        </p:txBody>
      </p:sp>
    </p:spTree>
    <p:extLst>
      <p:ext uri="{BB962C8B-B14F-4D97-AF65-F5344CB8AC3E}">
        <p14:creationId xmlns:p14="http://schemas.microsoft.com/office/powerpoint/2010/main" val="3914141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r>
              <a:rPr lang="en-US"/>
              <a:t>Kansen, </a:t>
            </a:r>
            <a:r>
              <a:rPr lang="en-US" err="1"/>
              <a:t>belemmeringen</a:t>
            </a:r>
            <a:r>
              <a:rPr lang="en-US"/>
              <a:t>, </a:t>
            </a:r>
            <a:r>
              <a:rPr lang="en-US" err="1"/>
              <a:t>innovaties</a:t>
            </a:r>
            <a:endParaRPr lang="nl-NL"/>
          </a:p>
        </p:txBody>
      </p:sp>
      <p:sp>
        <p:nvSpPr>
          <p:cNvPr id="4" name="Tijdelijke aanduiding voor dianummer 3"/>
          <p:cNvSpPr>
            <a:spLocks noGrp="1"/>
          </p:cNvSpPr>
          <p:nvPr>
            <p:ph type="sldNum" sz="quarter" idx="5"/>
          </p:nvPr>
        </p:nvSpPr>
        <p:spPr/>
        <p:txBody>
          <a:bodyPr/>
          <a:lstStyle/>
          <a:p>
            <a:fld id="{8AAEDEAC-F674-4FFD-9803-338AF467DA30}" type="slidenum">
              <a:rPr lang="nl-NL" smtClean="0"/>
              <a:t>16</a:t>
            </a:fld>
            <a:endParaRPr lang="nl-NL"/>
          </a:p>
        </p:txBody>
      </p:sp>
    </p:spTree>
    <p:extLst>
      <p:ext uri="{BB962C8B-B14F-4D97-AF65-F5344CB8AC3E}">
        <p14:creationId xmlns:p14="http://schemas.microsoft.com/office/powerpoint/2010/main" val="3435483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8AAEDEAC-F674-4FFD-9803-338AF467DA30}" type="slidenum">
              <a:rPr lang="nl-NL" smtClean="0"/>
              <a:t>17</a:t>
            </a:fld>
            <a:endParaRPr lang="nl-NL"/>
          </a:p>
        </p:txBody>
      </p:sp>
    </p:spTree>
    <p:extLst>
      <p:ext uri="{BB962C8B-B14F-4D97-AF65-F5344CB8AC3E}">
        <p14:creationId xmlns:p14="http://schemas.microsoft.com/office/powerpoint/2010/main" val="1469622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r>
              <a:rPr lang="nl-NL" b="1"/>
              <a:t>Suggestie: vlak toevoegen voor kwalitatieve potentie en kansen?</a:t>
            </a:r>
          </a:p>
          <a:p>
            <a:r>
              <a:rPr lang="nl-NL" b="1"/>
              <a:t>- LB: nu op apart werkblad gehouden, omdat het in kaart brengen van kwalitatieve potentie en kansen een aparte </a:t>
            </a:r>
            <a:r>
              <a:rPr lang="nl-NL" b="1" err="1"/>
              <a:t>substap</a:t>
            </a:r>
            <a:r>
              <a:rPr lang="nl-NL" b="1"/>
              <a:t> betreft (stap 2a)</a:t>
            </a:r>
          </a:p>
        </p:txBody>
      </p:sp>
      <p:sp>
        <p:nvSpPr>
          <p:cNvPr id="4" name="Tijdelijke aanduiding voor dianummer 3"/>
          <p:cNvSpPr>
            <a:spLocks noGrp="1"/>
          </p:cNvSpPr>
          <p:nvPr>
            <p:ph type="sldNum" sz="quarter" idx="5"/>
          </p:nvPr>
        </p:nvSpPr>
        <p:spPr/>
        <p:txBody>
          <a:bodyPr/>
          <a:lstStyle/>
          <a:p>
            <a:fld id="{5DB4B04D-9B38-438B-A2E7-8AE5B4911587}" type="slidenum">
              <a:rPr lang="nl-NL" smtClean="0"/>
              <a:t>4</a:t>
            </a:fld>
            <a:endParaRPr lang="nl-NL"/>
          </a:p>
        </p:txBody>
      </p:sp>
    </p:spTree>
    <p:extLst>
      <p:ext uri="{BB962C8B-B14F-4D97-AF65-F5344CB8AC3E}">
        <p14:creationId xmlns:p14="http://schemas.microsoft.com/office/powerpoint/2010/main" val="4036609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8AAEDEAC-F674-4FFD-9803-338AF467DA30}" type="slidenum">
              <a:rPr lang="nl-NL" smtClean="0"/>
              <a:t>7</a:t>
            </a:fld>
            <a:endParaRPr lang="nl-NL"/>
          </a:p>
        </p:txBody>
      </p:sp>
    </p:spTree>
    <p:extLst>
      <p:ext uri="{BB962C8B-B14F-4D97-AF65-F5344CB8AC3E}">
        <p14:creationId xmlns:p14="http://schemas.microsoft.com/office/powerpoint/2010/main" val="2231050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r>
              <a:rPr lang="nl-NL"/>
              <a:t>Aandachtspunt: 3 uitroeptekens versus 12 in het kader. En versus het vlak ‘prioriteit belemmeringen’.</a:t>
            </a:r>
          </a:p>
          <a:p>
            <a:r>
              <a:rPr lang="nl-NL"/>
              <a:t>Kansen, innovaties/belemmeringen</a:t>
            </a:r>
          </a:p>
        </p:txBody>
      </p:sp>
      <p:sp>
        <p:nvSpPr>
          <p:cNvPr id="4" name="Tijdelijke aanduiding voor dianummer 3"/>
          <p:cNvSpPr>
            <a:spLocks noGrp="1"/>
          </p:cNvSpPr>
          <p:nvPr>
            <p:ph type="sldNum" sz="quarter" idx="5"/>
          </p:nvPr>
        </p:nvSpPr>
        <p:spPr/>
        <p:txBody>
          <a:bodyPr/>
          <a:lstStyle/>
          <a:p>
            <a:fld id="{5DB4B04D-9B38-438B-A2E7-8AE5B4911587}" type="slidenum">
              <a:rPr lang="nl-NL" smtClean="0"/>
              <a:t>8</a:t>
            </a:fld>
            <a:endParaRPr lang="nl-NL"/>
          </a:p>
        </p:txBody>
      </p:sp>
    </p:spTree>
    <p:extLst>
      <p:ext uri="{BB962C8B-B14F-4D97-AF65-F5344CB8AC3E}">
        <p14:creationId xmlns:p14="http://schemas.microsoft.com/office/powerpoint/2010/main" val="3418745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r>
              <a:rPr lang="nl-NL"/>
              <a:t>Aandachtspunt: 3 uitroeptekens versus 12 in het kader. En versus het vlak ‘prioriteit belemmeringen’.</a:t>
            </a:r>
          </a:p>
          <a:p>
            <a:r>
              <a:rPr lang="nl-NL"/>
              <a:t>Kansen, innovaties/belemmeringen</a:t>
            </a:r>
          </a:p>
        </p:txBody>
      </p:sp>
      <p:sp>
        <p:nvSpPr>
          <p:cNvPr id="4" name="Tijdelijke aanduiding voor dianummer 3"/>
          <p:cNvSpPr>
            <a:spLocks noGrp="1"/>
          </p:cNvSpPr>
          <p:nvPr>
            <p:ph type="sldNum" sz="quarter" idx="5"/>
          </p:nvPr>
        </p:nvSpPr>
        <p:spPr/>
        <p:txBody>
          <a:bodyPr/>
          <a:lstStyle/>
          <a:p>
            <a:fld id="{5DB4B04D-9B38-438B-A2E7-8AE5B4911587}" type="slidenum">
              <a:rPr lang="nl-NL" smtClean="0"/>
              <a:t>9</a:t>
            </a:fld>
            <a:endParaRPr lang="nl-NL"/>
          </a:p>
        </p:txBody>
      </p:sp>
    </p:spTree>
    <p:extLst>
      <p:ext uri="{BB962C8B-B14F-4D97-AF65-F5344CB8AC3E}">
        <p14:creationId xmlns:p14="http://schemas.microsoft.com/office/powerpoint/2010/main" val="3112826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r>
              <a:rPr lang="nl-NL"/>
              <a:t>Aandachtspunt: 3 uitroeptekens versus 12 in het kader. En versus het vlak ‘prioriteit belemmeringen’.</a:t>
            </a:r>
          </a:p>
          <a:p>
            <a:r>
              <a:rPr lang="nl-NL"/>
              <a:t>Kansen, innovaties/belemmeringen</a:t>
            </a:r>
          </a:p>
        </p:txBody>
      </p:sp>
      <p:sp>
        <p:nvSpPr>
          <p:cNvPr id="4" name="Tijdelijke aanduiding voor dianummer 3"/>
          <p:cNvSpPr>
            <a:spLocks noGrp="1"/>
          </p:cNvSpPr>
          <p:nvPr>
            <p:ph type="sldNum" sz="quarter" idx="5"/>
          </p:nvPr>
        </p:nvSpPr>
        <p:spPr/>
        <p:txBody>
          <a:bodyPr/>
          <a:lstStyle/>
          <a:p>
            <a:fld id="{5DB4B04D-9B38-438B-A2E7-8AE5B4911587}" type="slidenum">
              <a:rPr lang="nl-NL" smtClean="0"/>
              <a:t>10</a:t>
            </a:fld>
            <a:endParaRPr lang="nl-NL"/>
          </a:p>
        </p:txBody>
      </p:sp>
    </p:spTree>
    <p:extLst>
      <p:ext uri="{BB962C8B-B14F-4D97-AF65-F5344CB8AC3E}">
        <p14:creationId xmlns:p14="http://schemas.microsoft.com/office/powerpoint/2010/main" val="1743622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r>
              <a:rPr lang="en-US"/>
              <a:t>Kansen, </a:t>
            </a:r>
            <a:r>
              <a:rPr lang="en-US" err="1"/>
              <a:t>belemmeringen</a:t>
            </a:r>
            <a:r>
              <a:rPr lang="en-US"/>
              <a:t>, </a:t>
            </a:r>
            <a:r>
              <a:rPr lang="en-US" err="1"/>
              <a:t>innovaties</a:t>
            </a:r>
            <a:endParaRPr lang="nl-NL"/>
          </a:p>
        </p:txBody>
      </p:sp>
      <p:sp>
        <p:nvSpPr>
          <p:cNvPr id="4" name="Tijdelijke aanduiding voor dianummer 3"/>
          <p:cNvSpPr>
            <a:spLocks noGrp="1"/>
          </p:cNvSpPr>
          <p:nvPr>
            <p:ph type="sldNum" sz="quarter" idx="5"/>
          </p:nvPr>
        </p:nvSpPr>
        <p:spPr/>
        <p:txBody>
          <a:bodyPr/>
          <a:lstStyle/>
          <a:p>
            <a:fld id="{8AAEDEAC-F674-4FFD-9803-338AF467DA30}" type="slidenum">
              <a:rPr lang="nl-NL" smtClean="0"/>
              <a:t>11</a:t>
            </a:fld>
            <a:endParaRPr lang="nl-NL"/>
          </a:p>
        </p:txBody>
      </p:sp>
    </p:spTree>
    <p:extLst>
      <p:ext uri="{BB962C8B-B14F-4D97-AF65-F5344CB8AC3E}">
        <p14:creationId xmlns:p14="http://schemas.microsoft.com/office/powerpoint/2010/main" val="2127285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r>
              <a:rPr lang="en-US"/>
              <a:t>Kansen, </a:t>
            </a:r>
            <a:r>
              <a:rPr lang="en-US" err="1"/>
              <a:t>belemmeringen</a:t>
            </a:r>
            <a:r>
              <a:rPr lang="en-US"/>
              <a:t>, </a:t>
            </a:r>
            <a:r>
              <a:rPr lang="en-US" err="1"/>
              <a:t>innovaties</a:t>
            </a:r>
            <a:endParaRPr lang="nl-NL"/>
          </a:p>
        </p:txBody>
      </p:sp>
      <p:sp>
        <p:nvSpPr>
          <p:cNvPr id="4" name="Tijdelijke aanduiding voor dianummer 3"/>
          <p:cNvSpPr>
            <a:spLocks noGrp="1"/>
          </p:cNvSpPr>
          <p:nvPr>
            <p:ph type="sldNum" sz="quarter" idx="5"/>
          </p:nvPr>
        </p:nvSpPr>
        <p:spPr/>
        <p:txBody>
          <a:bodyPr/>
          <a:lstStyle/>
          <a:p>
            <a:fld id="{8AAEDEAC-F674-4FFD-9803-338AF467DA30}" type="slidenum">
              <a:rPr lang="nl-NL" smtClean="0"/>
              <a:t>12</a:t>
            </a:fld>
            <a:endParaRPr lang="nl-NL"/>
          </a:p>
        </p:txBody>
      </p:sp>
    </p:spTree>
    <p:extLst>
      <p:ext uri="{BB962C8B-B14F-4D97-AF65-F5344CB8AC3E}">
        <p14:creationId xmlns:p14="http://schemas.microsoft.com/office/powerpoint/2010/main" val="3616325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360613" y="1143000"/>
            <a:ext cx="2136775" cy="3086100"/>
          </a:xfrm>
        </p:spPr>
      </p:sp>
      <p:sp>
        <p:nvSpPr>
          <p:cNvPr id="3" name="Tijdelijke aanduiding voor notities 2"/>
          <p:cNvSpPr>
            <a:spLocks noGrp="1"/>
          </p:cNvSpPr>
          <p:nvPr>
            <p:ph type="body" idx="1"/>
          </p:nvPr>
        </p:nvSpPr>
        <p:spPr/>
        <p:txBody>
          <a:bodyPr/>
          <a:lstStyle/>
          <a:p>
            <a:r>
              <a:rPr lang="en-US"/>
              <a:t>Kansen, </a:t>
            </a:r>
            <a:r>
              <a:rPr lang="en-US" err="1"/>
              <a:t>belemmeringen</a:t>
            </a:r>
            <a:r>
              <a:rPr lang="en-US"/>
              <a:t>, </a:t>
            </a:r>
            <a:r>
              <a:rPr lang="en-US" err="1"/>
              <a:t>innovaties</a:t>
            </a:r>
            <a:endParaRPr lang="nl-NL"/>
          </a:p>
        </p:txBody>
      </p:sp>
      <p:sp>
        <p:nvSpPr>
          <p:cNvPr id="4" name="Tijdelijke aanduiding voor dianummer 3"/>
          <p:cNvSpPr>
            <a:spLocks noGrp="1"/>
          </p:cNvSpPr>
          <p:nvPr>
            <p:ph type="sldNum" sz="quarter" idx="5"/>
          </p:nvPr>
        </p:nvSpPr>
        <p:spPr/>
        <p:txBody>
          <a:bodyPr/>
          <a:lstStyle/>
          <a:p>
            <a:fld id="{8AAEDEAC-F674-4FFD-9803-338AF467DA30}" type="slidenum">
              <a:rPr lang="nl-NL" smtClean="0"/>
              <a:t>13</a:t>
            </a:fld>
            <a:endParaRPr lang="nl-NL"/>
          </a:p>
        </p:txBody>
      </p:sp>
    </p:spTree>
    <p:extLst>
      <p:ext uri="{BB962C8B-B14F-4D97-AF65-F5344CB8AC3E}">
        <p14:creationId xmlns:p14="http://schemas.microsoft.com/office/powerpoint/2010/main" val="1570681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0EF650-7805-D1FE-CAE9-B48EB8D6767D}"/>
              </a:ext>
            </a:extLst>
          </p:cNvPr>
          <p:cNvSpPr>
            <a:spLocks noGrp="1"/>
          </p:cNvSpPr>
          <p:nvPr>
            <p:ph type="ctrTitle"/>
          </p:nvPr>
        </p:nvSpPr>
        <p:spPr>
          <a:xfrm>
            <a:off x="857250" y="1621191"/>
            <a:ext cx="5143500" cy="3448756"/>
          </a:xfrm>
        </p:spPr>
        <p:txBody>
          <a:bodyPr anchor="b"/>
          <a:lstStyle>
            <a:lvl1pPr algn="ctr">
              <a:defRPr sz="3376"/>
            </a:lvl1pPr>
          </a:lstStyle>
          <a:p>
            <a:r>
              <a:rPr lang="nl-NL"/>
              <a:t>Klik om stijl te bewerken</a:t>
            </a:r>
          </a:p>
        </p:txBody>
      </p:sp>
      <p:sp>
        <p:nvSpPr>
          <p:cNvPr id="3" name="Ondertitel 2">
            <a:extLst>
              <a:ext uri="{FF2B5EF4-FFF2-40B4-BE49-F238E27FC236}">
                <a16:creationId xmlns:a16="http://schemas.microsoft.com/office/drawing/2014/main" id="{D1ABCD6E-ACB4-C131-57CB-682767AC2179}"/>
              </a:ext>
            </a:extLst>
          </p:cNvPr>
          <p:cNvSpPr>
            <a:spLocks noGrp="1"/>
          </p:cNvSpPr>
          <p:nvPr>
            <p:ph type="subTitle" idx="1"/>
          </p:nvPr>
        </p:nvSpPr>
        <p:spPr>
          <a:xfrm>
            <a:off x="857250" y="5202944"/>
            <a:ext cx="5143500" cy="2391656"/>
          </a:xfrm>
        </p:spPr>
        <p:txBody>
          <a:bodyPr/>
          <a:lstStyle>
            <a:lvl1pPr marL="0" indent="0" algn="ctr">
              <a:buNone/>
              <a:defRPr sz="1351"/>
            </a:lvl1pPr>
            <a:lvl2pPr marL="257164" indent="0" algn="ctr">
              <a:buNone/>
              <a:defRPr sz="1125"/>
            </a:lvl2pPr>
            <a:lvl3pPr marL="514329" indent="0" algn="ctr">
              <a:buNone/>
              <a:defRPr sz="1013"/>
            </a:lvl3pPr>
            <a:lvl4pPr marL="771493" indent="0" algn="ctr">
              <a:buNone/>
              <a:defRPr sz="900"/>
            </a:lvl4pPr>
            <a:lvl5pPr marL="1028657" indent="0" algn="ctr">
              <a:buNone/>
              <a:defRPr sz="900"/>
            </a:lvl5pPr>
            <a:lvl6pPr marL="1285821" indent="0" algn="ctr">
              <a:buNone/>
              <a:defRPr sz="900"/>
            </a:lvl6pPr>
            <a:lvl7pPr marL="1542986" indent="0" algn="ctr">
              <a:buNone/>
              <a:defRPr sz="900"/>
            </a:lvl7pPr>
            <a:lvl8pPr marL="1800150" indent="0" algn="ctr">
              <a:buNone/>
              <a:defRPr sz="900"/>
            </a:lvl8pPr>
            <a:lvl9pPr marL="2057314" indent="0" algn="ctr">
              <a:buNone/>
              <a:defRPr sz="9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3B6F82C-4597-7597-B5BF-FFB6518A2F9E}"/>
              </a:ext>
            </a:extLst>
          </p:cNvPr>
          <p:cNvSpPr>
            <a:spLocks noGrp="1"/>
          </p:cNvSpPr>
          <p:nvPr>
            <p:ph type="dt" sz="half" idx="10"/>
          </p:nvPr>
        </p:nvSpPr>
        <p:spPr/>
        <p:txBody>
          <a:bodyPr/>
          <a:lstStyle/>
          <a:p>
            <a:fld id="{73B08565-AF99-48C2-B765-315BB5BD9CBC}" type="datetimeFigureOut">
              <a:rPr lang="nl-NL" smtClean="0"/>
              <a:t>15-2-2023</a:t>
            </a:fld>
            <a:endParaRPr lang="nl-NL"/>
          </a:p>
        </p:txBody>
      </p:sp>
      <p:sp>
        <p:nvSpPr>
          <p:cNvPr id="5" name="Tijdelijke aanduiding voor voettekst 4">
            <a:extLst>
              <a:ext uri="{FF2B5EF4-FFF2-40B4-BE49-F238E27FC236}">
                <a16:creationId xmlns:a16="http://schemas.microsoft.com/office/drawing/2014/main" id="{15B8FED1-7AEF-10E4-42AB-7667BFEBDA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30ACCCF-7700-A459-4273-FFDE03DA7F85}"/>
              </a:ext>
            </a:extLst>
          </p:cNvPr>
          <p:cNvSpPr>
            <a:spLocks noGrp="1"/>
          </p:cNvSpPr>
          <p:nvPr>
            <p:ph type="sldNum" sz="quarter" idx="12"/>
          </p:nvPr>
        </p:nvSpPr>
        <p:spPr/>
        <p:txBody>
          <a:bodyPr/>
          <a:lstStyle/>
          <a:p>
            <a:fld id="{6C811B81-4D40-477B-B4E8-08501AC12296}" type="slidenum">
              <a:rPr lang="nl-NL" smtClean="0"/>
              <a:t>‹nr.›</a:t>
            </a:fld>
            <a:endParaRPr lang="nl-NL"/>
          </a:p>
        </p:txBody>
      </p:sp>
    </p:spTree>
    <p:extLst>
      <p:ext uri="{BB962C8B-B14F-4D97-AF65-F5344CB8AC3E}">
        <p14:creationId xmlns:p14="http://schemas.microsoft.com/office/powerpoint/2010/main" val="3660504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358F14-BAE3-0B71-1889-256B68CA98F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8839AB5-A096-D101-EB2F-72D5D272AF8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7982EC7-CA46-67B5-F505-CD38DF706F65}"/>
              </a:ext>
            </a:extLst>
          </p:cNvPr>
          <p:cNvSpPr>
            <a:spLocks noGrp="1"/>
          </p:cNvSpPr>
          <p:nvPr>
            <p:ph type="dt" sz="half" idx="10"/>
          </p:nvPr>
        </p:nvSpPr>
        <p:spPr/>
        <p:txBody>
          <a:bodyPr/>
          <a:lstStyle/>
          <a:p>
            <a:fld id="{73B08565-AF99-48C2-B765-315BB5BD9CBC}" type="datetimeFigureOut">
              <a:rPr lang="nl-NL" smtClean="0"/>
              <a:t>15-2-2023</a:t>
            </a:fld>
            <a:endParaRPr lang="nl-NL"/>
          </a:p>
        </p:txBody>
      </p:sp>
      <p:sp>
        <p:nvSpPr>
          <p:cNvPr id="5" name="Tijdelijke aanduiding voor voettekst 4">
            <a:extLst>
              <a:ext uri="{FF2B5EF4-FFF2-40B4-BE49-F238E27FC236}">
                <a16:creationId xmlns:a16="http://schemas.microsoft.com/office/drawing/2014/main" id="{2E73F2D1-0336-7EAB-5A5A-A84745B4B95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10EDECD-0BBC-07E0-0221-8770A1E90F4A}"/>
              </a:ext>
            </a:extLst>
          </p:cNvPr>
          <p:cNvSpPr>
            <a:spLocks noGrp="1"/>
          </p:cNvSpPr>
          <p:nvPr>
            <p:ph type="sldNum" sz="quarter" idx="12"/>
          </p:nvPr>
        </p:nvSpPr>
        <p:spPr/>
        <p:txBody>
          <a:bodyPr/>
          <a:lstStyle/>
          <a:p>
            <a:fld id="{6C811B81-4D40-477B-B4E8-08501AC12296}" type="slidenum">
              <a:rPr lang="nl-NL" smtClean="0"/>
              <a:t>‹nr.›</a:t>
            </a:fld>
            <a:endParaRPr lang="nl-NL"/>
          </a:p>
        </p:txBody>
      </p:sp>
    </p:spTree>
    <p:extLst>
      <p:ext uri="{BB962C8B-B14F-4D97-AF65-F5344CB8AC3E}">
        <p14:creationId xmlns:p14="http://schemas.microsoft.com/office/powerpoint/2010/main" val="4045560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7CD9C1D-27D3-7677-7761-830043AEC177}"/>
              </a:ext>
            </a:extLst>
          </p:cNvPr>
          <p:cNvSpPr>
            <a:spLocks noGrp="1"/>
          </p:cNvSpPr>
          <p:nvPr>
            <p:ph type="title" orient="vert"/>
          </p:nvPr>
        </p:nvSpPr>
        <p:spPr>
          <a:xfrm>
            <a:off x="4907756" y="527403"/>
            <a:ext cx="1478756" cy="8394877"/>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B1123273-F4B5-3123-0D4F-4B3757AC487F}"/>
              </a:ext>
            </a:extLst>
          </p:cNvPr>
          <p:cNvSpPr>
            <a:spLocks noGrp="1"/>
          </p:cNvSpPr>
          <p:nvPr>
            <p:ph type="body" orient="vert" idx="1"/>
          </p:nvPr>
        </p:nvSpPr>
        <p:spPr>
          <a:xfrm>
            <a:off x="471487" y="527403"/>
            <a:ext cx="4350544" cy="839487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0552A5E-6EFC-38DD-F1B3-AA05D8D740DF}"/>
              </a:ext>
            </a:extLst>
          </p:cNvPr>
          <p:cNvSpPr>
            <a:spLocks noGrp="1"/>
          </p:cNvSpPr>
          <p:nvPr>
            <p:ph type="dt" sz="half" idx="10"/>
          </p:nvPr>
        </p:nvSpPr>
        <p:spPr/>
        <p:txBody>
          <a:bodyPr/>
          <a:lstStyle/>
          <a:p>
            <a:fld id="{73B08565-AF99-48C2-B765-315BB5BD9CBC}" type="datetimeFigureOut">
              <a:rPr lang="nl-NL" smtClean="0"/>
              <a:t>15-2-2023</a:t>
            </a:fld>
            <a:endParaRPr lang="nl-NL"/>
          </a:p>
        </p:txBody>
      </p:sp>
      <p:sp>
        <p:nvSpPr>
          <p:cNvPr id="5" name="Tijdelijke aanduiding voor voettekst 4">
            <a:extLst>
              <a:ext uri="{FF2B5EF4-FFF2-40B4-BE49-F238E27FC236}">
                <a16:creationId xmlns:a16="http://schemas.microsoft.com/office/drawing/2014/main" id="{2FCA4A39-7E8A-FCB5-0D46-5629948B801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E9337B5-5C84-28B2-07F1-C06BD412C45E}"/>
              </a:ext>
            </a:extLst>
          </p:cNvPr>
          <p:cNvSpPr>
            <a:spLocks noGrp="1"/>
          </p:cNvSpPr>
          <p:nvPr>
            <p:ph type="sldNum" sz="quarter" idx="12"/>
          </p:nvPr>
        </p:nvSpPr>
        <p:spPr/>
        <p:txBody>
          <a:bodyPr/>
          <a:lstStyle/>
          <a:p>
            <a:fld id="{6C811B81-4D40-477B-B4E8-08501AC12296}" type="slidenum">
              <a:rPr lang="nl-NL" smtClean="0"/>
              <a:t>‹nr.›</a:t>
            </a:fld>
            <a:endParaRPr lang="nl-NL"/>
          </a:p>
        </p:txBody>
      </p:sp>
    </p:spTree>
    <p:extLst>
      <p:ext uri="{BB962C8B-B14F-4D97-AF65-F5344CB8AC3E}">
        <p14:creationId xmlns:p14="http://schemas.microsoft.com/office/powerpoint/2010/main" val="600291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9BB7DD-7A94-09C4-E3D7-01DEDCC8B34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12FA521-5324-4DB9-08A8-98E2056FF2D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244CD14-2770-5D9C-BFCB-2D18BB73A5E0}"/>
              </a:ext>
            </a:extLst>
          </p:cNvPr>
          <p:cNvSpPr>
            <a:spLocks noGrp="1"/>
          </p:cNvSpPr>
          <p:nvPr>
            <p:ph type="dt" sz="half" idx="10"/>
          </p:nvPr>
        </p:nvSpPr>
        <p:spPr/>
        <p:txBody>
          <a:bodyPr/>
          <a:lstStyle/>
          <a:p>
            <a:fld id="{73B08565-AF99-48C2-B765-315BB5BD9CBC}" type="datetimeFigureOut">
              <a:rPr lang="nl-NL" smtClean="0"/>
              <a:t>15-2-2023</a:t>
            </a:fld>
            <a:endParaRPr lang="nl-NL"/>
          </a:p>
        </p:txBody>
      </p:sp>
      <p:sp>
        <p:nvSpPr>
          <p:cNvPr id="5" name="Tijdelijke aanduiding voor voettekst 4">
            <a:extLst>
              <a:ext uri="{FF2B5EF4-FFF2-40B4-BE49-F238E27FC236}">
                <a16:creationId xmlns:a16="http://schemas.microsoft.com/office/drawing/2014/main" id="{EA88CCA8-2BCA-D64A-658F-C251C19D815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345A6A4-B04E-C680-F1F7-5C97758325A2}"/>
              </a:ext>
            </a:extLst>
          </p:cNvPr>
          <p:cNvSpPr>
            <a:spLocks noGrp="1"/>
          </p:cNvSpPr>
          <p:nvPr>
            <p:ph type="sldNum" sz="quarter" idx="12"/>
          </p:nvPr>
        </p:nvSpPr>
        <p:spPr/>
        <p:txBody>
          <a:bodyPr/>
          <a:lstStyle/>
          <a:p>
            <a:fld id="{6C811B81-4D40-477B-B4E8-08501AC12296}" type="slidenum">
              <a:rPr lang="nl-NL" smtClean="0"/>
              <a:t>‹nr.›</a:t>
            </a:fld>
            <a:endParaRPr lang="nl-NL"/>
          </a:p>
        </p:txBody>
      </p:sp>
    </p:spTree>
    <p:extLst>
      <p:ext uri="{BB962C8B-B14F-4D97-AF65-F5344CB8AC3E}">
        <p14:creationId xmlns:p14="http://schemas.microsoft.com/office/powerpoint/2010/main" val="3356107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24A739-D7C6-B21A-E379-293790451D50}"/>
              </a:ext>
            </a:extLst>
          </p:cNvPr>
          <p:cNvSpPr>
            <a:spLocks noGrp="1"/>
          </p:cNvSpPr>
          <p:nvPr>
            <p:ph type="title"/>
          </p:nvPr>
        </p:nvSpPr>
        <p:spPr>
          <a:xfrm>
            <a:off x="467917" y="2469622"/>
            <a:ext cx="5915025" cy="4120620"/>
          </a:xfrm>
        </p:spPr>
        <p:txBody>
          <a:bodyPr anchor="b"/>
          <a:lstStyle>
            <a:lvl1pPr>
              <a:defRPr sz="3376"/>
            </a:lvl1pPr>
          </a:lstStyle>
          <a:p>
            <a:r>
              <a:rPr lang="nl-NL"/>
              <a:t>Klik om stijl te bewerken</a:t>
            </a:r>
          </a:p>
        </p:txBody>
      </p:sp>
      <p:sp>
        <p:nvSpPr>
          <p:cNvPr id="3" name="Tijdelijke aanduiding voor tekst 2">
            <a:extLst>
              <a:ext uri="{FF2B5EF4-FFF2-40B4-BE49-F238E27FC236}">
                <a16:creationId xmlns:a16="http://schemas.microsoft.com/office/drawing/2014/main" id="{4102A68E-B0CC-024D-4EC0-71A48D705D4A}"/>
              </a:ext>
            </a:extLst>
          </p:cNvPr>
          <p:cNvSpPr>
            <a:spLocks noGrp="1"/>
          </p:cNvSpPr>
          <p:nvPr>
            <p:ph type="body" idx="1"/>
          </p:nvPr>
        </p:nvSpPr>
        <p:spPr>
          <a:xfrm>
            <a:off x="467917" y="6629226"/>
            <a:ext cx="5915025" cy="2166937"/>
          </a:xfrm>
        </p:spPr>
        <p:txBody>
          <a:bodyPr/>
          <a:lstStyle>
            <a:lvl1pPr marL="0" indent="0">
              <a:buNone/>
              <a:defRPr sz="1351">
                <a:solidFill>
                  <a:schemeClr val="tx1">
                    <a:tint val="75000"/>
                  </a:schemeClr>
                </a:solidFill>
              </a:defRPr>
            </a:lvl1pPr>
            <a:lvl2pPr marL="257164" indent="0">
              <a:buNone/>
              <a:defRPr sz="1125">
                <a:solidFill>
                  <a:schemeClr val="tx1">
                    <a:tint val="75000"/>
                  </a:schemeClr>
                </a:solidFill>
              </a:defRPr>
            </a:lvl2pPr>
            <a:lvl3pPr marL="514329" indent="0">
              <a:buNone/>
              <a:defRPr sz="1013">
                <a:solidFill>
                  <a:schemeClr val="tx1">
                    <a:tint val="75000"/>
                  </a:schemeClr>
                </a:solidFill>
              </a:defRPr>
            </a:lvl3pPr>
            <a:lvl4pPr marL="771493" indent="0">
              <a:buNone/>
              <a:defRPr sz="900">
                <a:solidFill>
                  <a:schemeClr val="tx1">
                    <a:tint val="75000"/>
                  </a:schemeClr>
                </a:solidFill>
              </a:defRPr>
            </a:lvl4pPr>
            <a:lvl5pPr marL="1028657" indent="0">
              <a:buNone/>
              <a:defRPr sz="900">
                <a:solidFill>
                  <a:schemeClr val="tx1">
                    <a:tint val="75000"/>
                  </a:schemeClr>
                </a:solidFill>
              </a:defRPr>
            </a:lvl5pPr>
            <a:lvl6pPr marL="1285821" indent="0">
              <a:buNone/>
              <a:defRPr sz="900">
                <a:solidFill>
                  <a:schemeClr val="tx1">
                    <a:tint val="75000"/>
                  </a:schemeClr>
                </a:solidFill>
              </a:defRPr>
            </a:lvl6pPr>
            <a:lvl7pPr marL="1542986" indent="0">
              <a:buNone/>
              <a:defRPr sz="900">
                <a:solidFill>
                  <a:schemeClr val="tx1">
                    <a:tint val="75000"/>
                  </a:schemeClr>
                </a:solidFill>
              </a:defRPr>
            </a:lvl7pPr>
            <a:lvl8pPr marL="1800150" indent="0">
              <a:buNone/>
              <a:defRPr sz="900">
                <a:solidFill>
                  <a:schemeClr val="tx1">
                    <a:tint val="75000"/>
                  </a:schemeClr>
                </a:solidFill>
              </a:defRPr>
            </a:lvl8pPr>
            <a:lvl9pPr marL="2057314" indent="0">
              <a:buNone/>
              <a:defRPr sz="9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0291C34-8959-84C3-26F9-F45250CA7884}"/>
              </a:ext>
            </a:extLst>
          </p:cNvPr>
          <p:cNvSpPr>
            <a:spLocks noGrp="1"/>
          </p:cNvSpPr>
          <p:nvPr>
            <p:ph type="dt" sz="half" idx="10"/>
          </p:nvPr>
        </p:nvSpPr>
        <p:spPr/>
        <p:txBody>
          <a:bodyPr/>
          <a:lstStyle/>
          <a:p>
            <a:fld id="{73B08565-AF99-48C2-B765-315BB5BD9CBC}" type="datetimeFigureOut">
              <a:rPr lang="nl-NL" smtClean="0"/>
              <a:t>15-2-2023</a:t>
            </a:fld>
            <a:endParaRPr lang="nl-NL"/>
          </a:p>
        </p:txBody>
      </p:sp>
      <p:sp>
        <p:nvSpPr>
          <p:cNvPr id="5" name="Tijdelijke aanduiding voor voettekst 4">
            <a:extLst>
              <a:ext uri="{FF2B5EF4-FFF2-40B4-BE49-F238E27FC236}">
                <a16:creationId xmlns:a16="http://schemas.microsoft.com/office/drawing/2014/main" id="{449C91E5-88BA-636F-82A4-78AD549F5BA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7D01412-267C-4A6B-820E-6FF729342E39}"/>
              </a:ext>
            </a:extLst>
          </p:cNvPr>
          <p:cNvSpPr>
            <a:spLocks noGrp="1"/>
          </p:cNvSpPr>
          <p:nvPr>
            <p:ph type="sldNum" sz="quarter" idx="12"/>
          </p:nvPr>
        </p:nvSpPr>
        <p:spPr/>
        <p:txBody>
          <a:bodyPr/>
          <a:lstStyle/>
          <a:p>
            <a:fld id="{6C811B81-4D40-477B-B4E8-08501AC12296}" type="slidenum">
              <a:rPr lang="nl-NL" smtClean="0"/>
              <a:t>‹nr.›</a:t>
            </a:fld>
            <a:endParaRPr lang="nl-NL"/>
          </a:p>
        </p:txBody>
      </p:sp>
    </p:spTree>
    <p:extLst>
      <p:ext uri="{BB962C8B-B14F-4D97-AF65-F5344CB8AC3E}">
        <p14:creationId xmlns:p14="http://schemas.microsoft.com/office/powerpoint/2010/main" val="183886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87BA14-D4CB-2D4B-168C-0DBD464DA97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31B3F5D-7220-CC30-5936-EEE44F528382}"/>
              </a:ext>
            </a:extLst>
          </p:cNvPr>
          <p:cNvSpPr>
            <a:spLocks noGrp="1"/>
          </p:cNvSpPr>
          <p:nvPr>
            <p:ph sz="half" idx="1"/>
          </p:nvPr>
        </p:nvSpPr>
        <p:spPr>
          <a:xfrm>
            <a:off x="471488" y="2637014"/>
            <a:ext cx="2914650" cy="628526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B360FE5-1B41-9D42-1423-69626FCD34E8}"/>
              </a:ext>
            </a:extLst>
          </p:cNvPr>
          <p:cNvSpPr>
            <a:spLocks noGrp="1"/>
          </p:cNvSpPr>
          <p:nvPr>
            <p:ph sz="half" idx="2"/>
          </p:nvPr>
        </p:nvSpPr>
        <p:spPr>
          <a:xfrm>
            <a:off x="3471863" y="2637014"/>
            <a:ext cx="2914650" cy="628526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0A6BCAF-8BEB-E7AF-4F49-EF923DF96E1F}"/>
              </a:ext>
            </a:extLst>
          </p:cNvPr>
          <p:cNvSpPr>
            <a:spLocks noGrp="1"/>
          </p:cNvSpPr>
          <p:nvPr>
            <p:ph type="dt" sz="half" idx="10"/>
          </p:nvPr>
        </p:nvSpPr>
        <p:spPr/>
        <p:txBody>
          <a:bodyPr/>
          <a:lstStyle/>
          <a:p>
            <a:fld id="{73B08565-AF99-48C2-B765-315BB5BD9CBC}" type="datetimeFigureOut">
              <a:rPr lang="nl-NL" smtClean="0"/>
              <a:t>15-2-2023</a:t>
            </a:fld>
            <a:endParaRPr lang="nl-NL"/>
          </a:p>
        </p:txBody>
      </p:sp>
      <p:sp>
        <p:nvSpPr>
          <p:cNvPr id="6" name="Tijdelijke aanduiding voor voettekst 5">
            <a:extLst>
              <a:ext uri="{FF2B5EF4-FFF2-40B4-BE49-F238E27FC236}">
                <a16:creationId xmlns:a16="http://schemas.microsoft.com/office/drawing/2014/main" id="{D0D37605-C518-BD6B-7068-F1D53003716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6EF9EDF-ABB5-9A5C-28A5-D21A013BBADD}"/>
              </a:ext>
            </a:extLst>
          </p:cNvPr>
          <p:cNvSpPr>
            <a:spLocks noGrp="1"/>
          </p:cNvSpPr>
          <p:nvPr>
            <p:ph type="sldNum" sz="quarter" idx="12"/>
          </p:nvPr>
        </p:nvSpPr>
        <p:spPr/>
        <p:txBody>
          <a:bodyPr/>
          <a:lstStyle/>
          <a:p>
            <a:fld id="{6C811B81-4D40-477B-B4E8-08501AC12296}" type="slidenum">
              <a:rPr lang="nl-NL" smtClean="0"/>
              <a:t>‹nr.›</a:t>
            </a:fld>
            <a:endParaRPr lang="nl-NL"/>
          </a:p>
        </p:txBody>
      </p:sp>
    </p:spTree>
    <p:extLst>
      <p:ext uri="{BB962C8B-B14F-4D97-AF65-F5344CB8AC3E}">
        <p14:creationId xmlns:p14="http://schemas.microsoft.com/office/powerpoint/2010/main" val="376994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3DEAE8-7AE1-5DEA-7280-EDF1857ECDFB}"/>
              </a:ext>
            </a:extLst>
          </p:cNvPr>
          <p:cNvSpPr>
            <a:spLocks noGrp="1"/>
          </p:cNvSpPr>
          <p:nvPr>
            <p:ph type="title"/>
          </p:nvPr>
        </p:nvSpPr>
        <p:spPr>
          <a:xfrm>
            <a:off x="472382" y="527405"/>
            <a:ext cx="5915025" cy="1914702"/>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6230C99-AB3B-8C88-E50F-BE079D6B4B2B}"/>
              </a:ext>
            </a:extLst>
          </p:cNvPr>
          <p:cNvSpPr>
            <a:spLocks noGrp="1"/>
          </p:cNvSpPr>
          <p:nvPr>
            <p:ph type="body" idx="1"/>
          </p:nvPr>
        </p:nvSpPr>
        <p:spPr>
          <a:xfrm>
            <a:off x="472382" y="2428348"/>
            <a:ext cx="2901255" cy="1190095"/>
          </a:xfrm>
        </p:spPr>
        <p:txBody>
          <a:bodyPr anchor="b"/>
          <a:lstStyle>
            <a:lvl1pPr marL="0" indent="0">
              <a:buNone/>
              <a:defRPr sz="1351" b="1"/>
            </a:lvl1pPr>
            <a:lvl2pPr marL="257164" indent="0">
              <a:buNone/>
              <a:defRPr sz="1125" b="1"/>
            </a:lvl2pPr>
            <a:lvl3pPr marL="514329" indent="0">
              <a:buNone/>
              <a:defRPr sz="1013" b="1"/>
            </a:lvl3pPr>
            <a:lvl4pPr marL="771493" indent="0">
              <a:buNone/>
              <a:defRPr sz="900" b="1"/>
            </a:lvl4pPr>
            <a:lvl5pPr marL="1028657" indent="0">
              <a:buNone/>
              <a:defRPr sz="900" b="1"/>
            </a:lvl5pPr>
            <a:lvl6pPr marL="1285821" indent="0">
              <a:buNone/>
              <a:defRPr sz="900" b="1"/>
            </a:lvl6pPr>
            <a:lvl7pPr marL="1542986" indent="0">
              <a:buNone/>
              <a:defRPr sz="900" b="1"/>
            </a:lvl7pPr>
            <a:lvl8pPr marL="1800150" indent="0">
              <a:buNone/>
              <a:defRPr sz="900" b="1"/>
            </a:lvl8pPr>
            <a:lvl9pPr marL="2057314" indent="0">
              <a:buNone/>
              <a:defRPr sz="9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287B308-EFF4-9334-2F51-003600D1B37B}"/>
              </a:ext>
            </a:extLst>
          </p:cNvPr>
          <p:cNvSpPr>
            <a:spLocks noGrp="1"/>
          </p:cNvSpPr>
          <p:nvPr>
            <p:ph sz="half" idx="2"/>
          </p:nvPr>
        </p:nvSpPr>
        <p:spPr>
          <a:xfrm>
            <a:off x="472382" y="3618443"/>
            <a:ext cx="2901255"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FEBBC61-79CF-5828-7D65-96FEAAAB3760}"/>
              </a:ext>
            </a:extLst>
          </p:cNvPr>
          <p:cNvSpPr>
            <a:spLocks noGrp="1"/>
          </p:cNvSpPr>
          <p:nvPr>
            <p:ph type="body" sz="quarter" idx="3"/>
          </p:nvPr>
        </p:nvSpPr>
        <p:spPr>
          <a:xfrm>
            <a:off x="3471864" y="2428348"/>
            <a:ext cx="2915543" cy="1190095"/>
          </a:xfrm>
        </p:spPr>
        <p:txBody>
          <a:bodyPr anchor="b"/>
          <a:lstStyle>
            <a:lvl1pPr marL="0" indent="0">
              <a:buNone/>
              <a:defRPr sz="1351" b="1"/>
            </a:lvl1pPr>
            <a:lvl2pPr marL="257164" indent="0">
              <a:buNone/>
              <a:defRPr sz="1125" b="1"/>
            </a:lvl2pPr>
            <a:lvl3pPr marL="514329" indent="0">
              <a:buNone/>
              <a:defRPr sz="1013" b="1"/>
            </a:lvl3pPr>
            <a:lvl4pPr marL="771493" indent="0">
              <a:buNone/>
              <a:defRPr sz="900" b="1"/>
            </a:lvl4pPr>
            <a:lvl5pPr marL="1028657" indent="0">
              <a:buNone/>
              <a:defRPr sz="900" b="1"/>
            </a:lvl5pPr>
            <a:lvl6pPr marL="1285821" indent="0">
              <a:buNone/>
              <a:defRPr sz="900" b="1"/>
            </a:lvl6pPr>
            <a:lvl7pPr marL="1542986" indent="0">
              <a:buNone/>
              <a:defRPr sz="900" b="1"/>
            </a:lvl7pPr>
            <a:lvl8pPr marL="1800150" indent="0">
              <a:buNone/>
              <a:defRPr sz="900" b="1"/>
            </a:lvl8pPr>
            <a:lvl9pPr marL="2057314" indent="0">
              <a:buNone/>
              <a:defRPr sz="9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40BD9BD-25CC-CA4F-C245-DC4DEBE895C1}"/>
              </a:ext>
            </a:extLst>
          </p:cNvPr>
          <p:cNvSpPr>
            <a:spLocks noGrp="1"/>
          </p:cNvSpPr>
          <p:nvPr>
            <p:ph sz="quarter" idx="4"/>
          </p:nvPr>
        </p:nvSpPr>
        <p:spPr>
          <a:xfrm>
            <a:off x="3471864" y="3618443"/>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E66E9B8-1CCE-9FE1-5DBA-0B1DD56197B7}"/>
              </a:ext>
            </a:extLst>
          </p:cNvPr>
          <p:cNvSpPr>
            <a:spLocks noGrp="1"/>
          </p:cNvSpPr>
          <p:nvPr>
            <p:ph type="dt" sz="half" idx="10"/>
          </p:nvPr>
        </p:nvSpPr>
        <p:spPr/>
        <p:txBody>
          <a:bodyPr/>
          <a:lstStyle/>
          <a:p>
            <a:fld id="{73B08565-AF99-48C2-B765-315BB5BD9CBC}" type="datetimeFigureOut">
              <a:rPr lang="nl-NL" smtClean="0"/>
              <a:t>15-2-2023</a:t>
            </a:fld>
            <a:endParaRPr lang="nl-NL"/>
          </a:p>
        </p:txBody>
      </p:sp>
      <p:sp>
        <p:nvSpPr>
          <p:cNvPr id="8" name="Tijdelijke aanduiding voor voettekst 7">
            <a:extLst>
              <a:ext uri="{FF2B5EF4-FFF2-40B4-BE49-F238E27FC236}">
                <a16:creationId xmlns:a16="http://schemas.microsoft.com/office/drawing/2014/main" id="{4CB20BEC-0583-18F1-EFC7-A47562AF11A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6D08F7CA-E04D-49AA-C29F-58FB906EE919}"/>
              </a:ext>
            </a:extLst>
          </p:cNvPr>
          <p:cNvSpPr>
            <a:spLocks noGrp="1"/>
          </p:cNvSpPr>
          <p:nvPr>
            <p:ph type="sldNum" sz="quarter" idx="12"/>
          </p:nvPr>
        </p:nvSpPr>
        <p:spPr/>
        <p:txBody>
          <a:bodyPr/>
          <a:lstStyle/>
          <a:p>
            <a:fld id="{6C811B81-4D40-477B-B4E8-08501AC12296}" type="slidenum">
              <a:rPr lang="nl-NL" smtClean="0"/>
              <a:t>‹nr.›</a:t>
            </a:fld>
            <a:endParaRPr lang="nl-NL"/>
          </a:p>
        </p:txBody>
      </p:sp>
    </p:spTree>
    <p:extLst>
      <p:ext uri="{BB962C8B-B14F-4D97-AF65-F5344CB8AC3E}">
        <p14:creationId xmlns:p14="http://schemas.microsoft.com/office/powerpoint/2010/main" val="864058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E27A7E-EDD4-2A02-3134-3A3D58BCF1E9}"/>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5D9014C-E60B-01FE-BE5F-4CE5579DDFB1}"/>
              </a:ext>
            </a:extLst>
          </p:cNvPr>
          <p:cNvSpPr>
            <a:spLocks noGrp="1"/>
          </p:cNvSpPr>
          <p:nvPr>
            <p:ph type="dt" sz="half" idx="10"/>
          </p:nvPr>
        </p:nvSpPr>
        <p:spPr/>
        <p:txBody>
          <a:bodyPr/>
          <a:lstStyle/>
          <a:p>
            <a:fld id="{73B08565-AF99-48C2-B765-315BB5BD9CBC}" type="datetimeFigureOut">
              <a:rPr lang="nl-NL" smtClean="0"/>
              <a:t>15-2-2023</a:t>
            </a:fld>
            <a:endParaRPr lang="nl-NL"/>
          </a:p>
        </p:txBody>
      </p:sp>
      <p:sp>
        <p:nvSpPr>
          <p:cNvPr id="4" name="Tijdelijke aanduiding voor voettekst 3">
            <a:extLst>
              <a:ext uri="{FF2B5EF4-FFF2-40B4-BE49-F238E27FC236}">
                <a16:creationId xmlns:a16="http://schemas.microsoft.com/office/drawing/2014/main" id="{EC1604D4-63E0-F4F1-B4E8-8D5B942BDC3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EB4A889-4C5D-AC17-274F-DF1A7756DAF6}"/>
              </a:ext>
            </a:extLst>
          </p:cNvPr>
          <p:cNvSpPr>
            <a:spLocks noGrp="1"/>
          </p:cNvSpPr>
          <p:nvPr>
            <p:ph type="sldNum" sz="quarter" idx="12"/>
          </p:nvPr>
        </p:nvSpPr>
        <p:spPr/>
        <p:txBody>
          <a:bodyPr/>
          <a:lstStyle/>
          <a:p>
            <a:fld id="{6C811B81-4D40-477B-B4E8-08501AC12296}" type="slidenum">
              <a:rPr lang="nl-NL" smtClean="0"/>
              <a:t>‹nr.›</a:t>
            </a:fld>
            <a:endParaRPr lang="nl-NL"/>
          </a:p>
        </p:txBody>
      </p:sp>
    </p:spTree>
    <p:extLst>
      <p:ext uri="{BB962C8B-B14F-4D97-AF65-F5344CB8AC3E}">
        <p14:creationId xmlns:p14="http://schemas.microsoft.com/office/powerpoint/2010/main" val="1322566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0070053-C45C-54CE-243E-7D1F98BBC378}"/>
              </a:ext>
            </a:extLst>
          </p:cNvPr>
          <p:cNvSpPr>
            <a:spLocks noGrp="1"/>
          </p:cNvSpPr>
          <p:nvPr>
            <p:ph type="dt" sz="half" idx="10"/>
          </p:nvPr>
        </p:nvSpPr>
        <p:spPr/>
        <p:txBody>
          <a:bodyPr/>
          <a:lstStyle/>
          <a:p>
            <a:fld id="{73B08565-AF99-48C2-B765-315BB5BD9CBC}" type="datetimeFigureOut">
              <a:rPr lang="nl-NL" smtClean="0"/>
              <a:t>15-2-2023</a:t>
            </a:fld>
            <a:endParaRPr lang="nl-NL"/>
          </a:p>
        </p:txBody>
      </p:sp>
      <p:sp>
        <p:nvSpPr>
          <p:cNvPr id="3" name="Tijdelijke aanduiding voor voettekst 2">
            <a:extLst>
              <a:ext uri="{FF2B5EF4-FFF2-40B4-BE49-F238E27FC236}">
                <a16:creationId xmlns:a16="http://schemas.microsoft.com/office/drawing/2014/main" id="{4E0FD2FE-B7C2-492D-632F-C303AF5E8B1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9B39D38E-087E-E06E-2FBC-E5C693D378F2}"/>
              </a:ext>
            </a:extLst>
          </p:cNvPr>
          <p:cNvSpPr>
            <a:spLocks noGrp="1"/>
          </p:cNvSpPr>
          <p:nvPr>
            <p:ph type="sldNum" sz="quarter" idx="12"/>
          </p:nvPr>
        </p:nvSpPr>
        <p:spPr/>
        <p:txBody>
          <a:bodyPr/>
          <a:lstStyle/>
          <a:p>
            <a:fld id="{6C811B81-4D40-477B-B4E8-08501AC12296}" type="slidenum">
              <a:rPr lang="nl-NL" smtClean="0"/>
              <a:t>‹nr.›</a:t>
            </a:fld>
            <a:endParaRPr lang="nl-NL"/>
          </a:p>
        </p:txBody>
      </p:sp>
    </p:spTree>
    <p:extLst>
      <p:ext uri="{BB962C8B-B14F-4D97-AF65-F5344CB8AC3E}">
        <p14:creationId xmlns:p14="http://schemas.microsoft.com/office/powerpoint/2010/main" val="1893324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A60885-62EB-E421-2D27-F760E21B3945}"/>
              </a:ext>
            </a:extLst>
          </p:cNvPr>
          <p:cNvSpPr>
            <a:spLocks noGrp="1"/>
          </p:cNvSpPr>
          <p:nvPr>
            <p:ph type="title"/>
          </p:nvPr>
        </p:nvSpPr>
        <p:spPr>
          <a:xfrm>
            <a:off x="472382" y="660400"/>
            <a:ext cx="2211883" cy="2311400"/>
          </a:xfrm>
        </p:spPr>
        <p:txBody>
          <a:bodyPr anchor="b"/>
          <a:lstStyle>
            <a:lvl1pPr>
              <a:defRPr sz="1800"/>
            </a:lvl1pPr>
          </a:lstStyle>
          <a:p>
            <a:r>
              <a:rPr lang="nl-NL"/>
              <a:t>Klik om stijl te bewerken</a:t>
            </a:r>
          </a:p>
        </p:txBody>
      </p:sp>
      <p:sp>
        <p:nvSpPr>
          <p:cNvPr id="3" name="Tijdelijke aanduiding voor inhoud 2">
            <a:extLst>
              <a:ext uri="{FF2B5EF4-FFF2-40B4-BE49-F238E27FC236}">
                <a16:creationId xmlns:a16="http://schemas.microsoft.com/office/drawing/2014/main" id="{F349881C-F15A-EB05-E98D-8AB2B328ED8C}"/>
              </a:ext>
            </a:extLst>
          </p:cNvPr>
          <p:cNvSpPr>
            <a:spLocks noGrp="1"/>
          </p:cNvSpPr>
          <p:nvPr>
            <p:ph idx="1"/>
          </p:nvPr>
        </p:nvSpPr>
        <p:spPr>
          <a:xfrm>
            <a:off x="2915544" y="1426283"/>
            <a:ext cx="3471863" cy="7039681"/>
          </a:xfrm>
        </p:spPr>
        <p:txBody>
          <a:bodyPr/>
          <a:lstStyle>
            <a:lvl1pPr>
              <a:defRPr sz="1800"/>
            </a:lvl1pPr>
            <a:lvl2pPr>
              <a:defRPr sz="1574"/>
            </a:lvl2pPr>
            <a:lvl3pPr>
              <a:defRPr sz="1351"/>
            </a:lvl3pPr>
            <a:lvl4pPr>
              <a:defRPr sz="1125"/>
            </a:lvl4pPr>
            <a:lvl5pPr>
              <a:defRPr sz="1125"/>
            </a:lvl5pPr>
            <a:lvl6pPr>
              <a:defRPr sz="1125"/>
            </a:lvl6pPr>
            <a:lvl7pPr>
              <a:defRPr sz="1125"/>
            </a:lvl7pPr>
            <a:lvl8pPr>
              <a:defRPr sz="1125"/>
            </a:lvl8pPr>
            <a:lvl9pPr>
              <a:defRPr sz="1125"/>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40C48BE-C655-5649-0A72-B88FC8A5A80D}"/>
              </a:ext>
            </a:extLst>
          </p:cNvPr>
          <p:cNvSpPr>
            <a:spLocks noGrp="1"/>
          </p:cNvSpPr>
          <p:nvPr>
            <p:ph type="body" sz="half" idx="2"/>
          </p:nvPr>
        </p:nvSpPr>
        <p:spPr>
          <a:xfrm>
            <a:off x="472382" y="2971800"/>
            <a:ext cx="2211883" cy="5505627"/>
          </a:xfrm>
        </p:spPr>
        <p:txBody>
          <a:bodyPr/>
          <a:lstStyle>
            <a:lvl1pPr marL="0" indent="0">
              <a:buNone/>
              <a:defRPr sz="900"/>
            </a:lvl1pPr>
            <a:lvl2pPr marL="257164" indent="0">
              <a:buNone/>
              <a:defRPr sz="789"/>
            </a:lvl2pPr>
            <a:lvl3pPr marL="514329" indent="0">
              <a:buNone/>
              <a:defRPr sz="675"/>
            </a:lvl3pPr>
            <a:lvl4pPr marL="771493" indent="0">
              <a:buNone/>
              <a:defRPr sz="563"/>
            </a:lvl4pPr>
            <a:lvl5pPr marL="1028657" indent="0">
              <a:buNone/>
              <a:defRPr sz="563"/>
            </a:lvl5pPr>
            <a:lvl6pPr marL="1285821" indent="0">
              <a:buNone/>
              <a:defRPr sz="563"/>
            </a:lvl6pPr>
            <a:lvl7pPr marL="1542986" indent="0">
              <a:buNone/>
              <a:defRPr sz="563"/>
            </a:lvl7pPr>
            <a:lvl8pPr marL="1800150" indent="0">
              <a:buNone/>
              <a:defRPr sz="563"/>
            </a:lvl8pPr>
            <a:lvl9pPr marL="2057314" indent="0">
              <a:buNone/>
              <a:defRPr sz="563"/>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712586E-9498-1FEB-3786-53BB66D81F90}"/>
              </a:ext>
            </a:extLst>
          </p:cNvPr>
          <p:cNvSpPr>
            <a:spLocks noGrp="1"/>
          </p:cNvSpPr>
          <p:nvPr>
            <p:ph type="dt" sz="half" idx="10"/>
          </p:nvPr>
        </p:nvSpPr>
        <p:spPr/>
        <p:txBody>
          <a:bodyPr/>
          <a:lstStyle/>
          <a:p>
            <a:fld id="{73B08565-AF99-48C2-B765-315BB5BD9CBC}" type="datetimeFigureOut">
              <a:rPr lang="nl-NL" smtClean="0"/>
              <a:t>15-2-2023</a:t>
            </a:fld>
            <a:endParaRPr lang="nl-NL"/>
          </a:p>
        </p:txBody>
      </p:sp>
      <p:sp>
        <p:nvSpPr>
          <p:cNvPr id="6" name="Tijdelijke aanduiding voor voettekst 5">
            <a:extLst>
              <a:ext uri="{FF2B5EF4-FFF2-40B4-BE49-F238E27FC236}">
                <a16:creationId xmlns:a16="http://schemas.microsoft.com/office/drawing/2014/main" id="{59822687-C78B-AB41-9141-4068FB2596A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22F2B59-D8F6-4B34-2FB5-20F57CC2B15F}"/>
              </a:ext>
            </a:extLst>
          </p:cNvPr>
          <p:cNvSpPr>
            <a:spLocks noGrp="1"/>
          </p:cNvSpPr>
          <p:nvPr>
            <p:ph type="sldNum" sz="quarter" idx="12"/>
          </p:nvPr>
        </p:nvSpPr>
        <p:spPr/>
        <p:txBody>
          <a:bodyPr/>
          <a:lstStyle/>
          <a:p>
            <a:fld id="{6C811B81-4D40-477B-B4E8-08501AC12296}" type="slidenum">
              <a:rPr lang="nl-NL" smtClean="0"/>
              <a:t>‹nr.›</a:t>
            </a:fld>
            <a:endParaRPr lang="nl-NL"/>
          </a:p>
        </p:txBody>
      </p:sp>
    </p:spTree>
    <p:extLst>
      <p:ext uri="{BB962C8B-B14F-4D97-AF65-F5344CB8AC3E}">
        <p14:creationId xmlns:p14="http://schemas.microsoft.com/office/powerpoint/2010/main" val="1030379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B410D4-2FF7-754D-16D8-B0AF75C72370}"/>
              </a:ext>
            </a:extLst>
          </p:cNvPr>
          <p:cNvSpPr>
            <a:spLocks noGrp="1"/>
          </p:cNvSpPr>
          <p:nvPr>
            <p:ph type="title"/>
          </p:nvPr>
        </p:nvSpPr>
        <p:spPr>
          <a:xfrm>
            <a:off x="472382" y="660400"/>
            <a:ext cx="2211883" cy="2311400"/>
          </a:xfrm>
        </p:spPr>
        <p:txBody>
          <a:bodyPr anchor="b"/>
          <a:lstStyle>
            <a:lvl1pPr>
              <a:defRPr sz="1800"/>
            </a:lvl1pPr>
          </a:lstStyle>
          <a:p>
            <a:r>
              <a:rPr lang="nl-NL"/>
              <a:t>Klik om stijl te bewerken</a:t>
            </a:r>
          </a:p>
        </p:txBody>
      </p:sp>
      <p:sp>
        <p:nvSpPr>
          <p:cNvPr id="3" name="Tijdelijke aanduiding voor afbeelding 2">
            <a:extLst>
              <a:ext uri="{FF2B5EF4-FFF2-40B4-BE49-F238E27FC236}">
                <a16:creationId xmlns:a16="http://schemas.microsoft.com/office/drawing/2014/main" id="{D1CAFF4E-CE58-E7D9-C112-2C0715110716}"/>
              </a:ext>
            </a:extLst>
          </p:cNvPr>
          <p:cNvSpPr>
            <a:spLocks noGrp="1"/>
          </p:cNvSpPr>
          <p:nvPr>
            <p:ph type="pic" idx="1"/>
          </p:nvPr>
        </p:nvSpPr>
        <p:spPr>
          <a:xfrm>
            <a:off x="2915544" y="1426283"/>
            <a:ext cx="3471863" cy="7039681"/>
          </a:xfrm>
        </p:spPr>
        <p:txBody>
          <a:bodyPr/>
          <a:lstStyle>
            <a:lvl1pPr marL="0" indent="0">
              <a:buNone/>
              <a:defRPr sz="1800"/>
            </a:lvl1pPr>
            <a:lvl2pPr marL="257164" indent="0">
              <a:buNone/>
              <a:defRPr sz="1574"/>
            </a:lvl2pPr>
            <a:lvl3pPr marL="514329" indent="0">
              <a:buNone/>
              <a:defRPr sz="1351"/>
            </a:lvl3pPr>
            <a:lvl4pPr marL="771493" indent="0">
              <a:buNone/>
              <a:defRPr sz="1125"/>
            </a:lvl4pPr>
            <a:lvl5pPr marL="1028657" indent="0">
              <a:buNone/>
              <a:defRPr sz="1125"/>
            </a:lvl5pPr>
            <a:lvl6pPr marL="1285821" indent="0">
              <a:buNone/>
              <a:defRPr sz="1125"/>
            </a:lvl6pPr>
            <a:lvl7pPr marL="1542986" indent="0">
              <a:buNone/>
              <a:defRPr sz="1125"/>
            </a:lvl7pPr>
            <a:lvl8pPr marL="1800150" indent="0">
              <a:buNone/>
              <a:defRPr sz="1125"/>
            </a:lvl8pPr>
            <a:lvl9pPr marL="2057314" indent="0">
              <a:buNone/>
              <a:defRPr sz="1125"/>
            </a:lvl9pPr>
          </a:lstStyle>
          <a:p>
            <a:endParaRPr lang="nl-NL"/>
          </a:p>
        </p:txBody>
      </p:sp>
      <p:sp>
        <p:nvSpPr>
          <p:cNvPr id="4" name="Tijdelijke aanduiding voor tekst 3">
            <a:extLst>
              <a:ext uri="{FF2B5EF4-FFF2-40B4-BE49-F238E27FC236}">
                <a16:creationId xmlns:a16="http://schemas.microsoft.com/office/drawing/2014/main" id="{600086B8-64F3-B3BE-70F9-E5D866978ED2}"/>
              </a:ext>
            </a:extLst>
          </p:cNvPr>
          <p:cNvSpPr>
            <a:spLocks noGrp="1"/>
          </p:cNvSpPr>
          <p:nvPr>
            <p:ph type="body" sz="half" idx="2"/>
          </p:nvPr>
        </p:nvSpPr>
        <p:spPr>
          <a:xfrm>
            <a:off x="472382" y="2971800"/>
            <a:ext cx="2211883" cy="5505627"/>
          </a:xfrm>
        </p:spPr>
        <p:txBody>
          <a:bodyPr/>
          <a:lstStyle>
            <a:lvl1pPr marL="0" indent="0">
              <a:buNone/>
              <a:defRPr sz="900"/>
            </a:lvl1pPr>
            <a:lvl2pPr marL="257164" indent="0">
              <a:buNone/>
              <a:defRPr sz="789"/>
            </a:lvl2pPr>
            <a:lvl3pPr marL="514329" indent="0">
              <a:buNone/>
              <a:defRPr sz="675"/>
            </a:lvl3pPr>
            <a:lvl4pPr marL="771493" indent="0">
              <a:buNone/>
              <a:defRPr sz="563"/>
            </a:lvl4pPr>
            <a:lvl5pPr marL="1028657" indent="0">
              <a:buNone/>
              <a:defRPr sz="563"/>
            </a:lvl5pPr>
            <a:lvl6pPr marL="1285821" indent="0">
              <a:buNone/>
              <a:defRPr sz="563"/>
            </a:lvl6pPr>
            <a:lvl7pPr marL="1542986" indent="0">
              <a:buNone/>
              <a:defRPr sz="563"/>
            </a:lvl7pPr>
            <a:lvl8pPr marL="1800150" indent="0">
              <a:buNone/>
              <a:defRPr sz="563"/>
            </a:lvl8pPr>
            <a:lvl9pPr marL="2057314" indent="0">
              <a:buNone/>
              <a:defRPr sz="563"/>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0CDE835-D6F9-862A-99A8-0FA28FCE401C}"/>
              </a:ext>
            </a:extLst>
          </p:cNvPr>
          <p:cNvSpPr>
            <a:spLocks noGrp="1"/>
          </p:cNvSpPr>
          <p:nvPr>
            <p:ph type="dt" sz="half" idx="10"/>
          </p:nvPr>
        </p:nvSpPr>
        <p:spPr/>
        <p:txBody>
          <a:bodyPr/>
          <a:lstStyle/>
          <a:p>
            <a:fld id="{73B08565-AF99-48C2-B765-315BB5BD9CBC}" type="datetimeFigureOut">
              <a:rPr lang="nl-NL" smtClean="0"/>
              <a:t>15-2-2023</a:t>
            </a:fld>
            <a:endParaRPr lang="nl-NL"/>
          </a:p>
        </p:txBody>
      </p:sp>
      <p:sp>
        <p:nvSpPr>
          <p:cNvPr id="6" name="Tijdelijke aanduiding voor voettekst 5">
            <a:extLst>
              <a:ext uri="{FF2B5EF4-FFF2-40B4-BE49-F238E27FC236}">
                <a16:creationId xmlns:a16="http://schemas.microsoft.com/office/drawing/2014/main" id="{5637B28E-2A9B-A63D-7DD0-9A7D5A963AE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6632BE8-7ABE-7E92-6390-589339421D73}"/>
              </a:ext>
            </a:extLst>
          </p:cNvPr>
          <p:cNvSpPr>
            <a:spLocks noGrp="1"/>
          </p:cNvSpPr>
          <p:nvPr>
            <p:ph type="sldNum" sz="quarter" idx="12"/>
          </p:nvPr>
        </p:nvSpPr>
        <p:spPr/>
        <p:txBody>
          <a:bodyPr/>
          <a:lstStyle/>
          <a:p>
            <a:fld id="{6C811B81-4D40-477B-B4E8-08501AC12296}" type="slidenum">
              <a:rPr lang="nl-NL" smtClean="0"/>
              <a:t>‹nr.›</a:t>
            </a:fld>
            <a:endParaRPr lang="nl-NL"/>
          </a:p>
        </p:txBody>
      </p:sp>
    </p:spTree>
    <p:extLst>
      <p:ext uri="{BB962C8B-B14F-4D97-AF65-F5344CB8AC3E}">
        <p14:creationId xmlns:p14="http://schemas.microsoft.com/office/powerpoint/2010/main" val="3330496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1823EBA-40C0-C732-DFE3-F0DE042C60A7}"/>
              </a:ext>
            </a:extLst>
          </p:cNvPr>
          <p:cNvSpPr>
            <a:spLocks noGrp="1"/>
          </p:cNvSpPr>
          <p:nvPr>
            <p:ph type="title"/>
          </p:nvPr>
        </p:nvSpPr>
        <p:spPr>
          <a:xfrm>
            <a:off x="471489" y="527405"/>
            <a:ext cx="5915025" cy="1914702"/>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68252E8-CA94-27F5-4D69-FC30B5788982}"/>
              </a:ext>
            </a:extLst>
          </p:cNvPr>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6C67FF4-697F-1975-EA68-70759543D9D9}"/>
              </a:ext>
            </a:extLst>
          </p:cNvPr>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73B08565-AF99-48C2-B765-315BB5BD9CBC}" type="datetimeFigureOut">
              <a:rPr lang="nl-NL" smtClean="0"/>
              <a:t>15-2-2023</a:t>
            </a:fld>
            <a:endParaRPr lang="nl-NL"/>
          </a:p>
        </p:txBody>
      </p:sp>
      <p:sp>
        <p:nvSpPr>
          <p:cNvPr id="5" name="Tijdelijke aanduiding voor voettekst 4">
            <a:extLst>
              <a:ext uri="{FF2B5EF4-FFF2-40B4-BE49-F238E27FC236}">
                <a16:creationId xmlns:a16="http://schemas.microsoft.com/office/drawing/2014/main" id="{A1F01F83-8997-8552-9298-51E4F59E338E}"/>
              </a:ext>
            </a:extLst>
          </p:cNvPr>
          <p:cNvSpPr>
            <a:spLocks noGrp="1"/>
          </p:cNvSpPr>
          <p:nvPr>
            <p:ph type="ftr" sz="quarter" idx="3"/>
          </p:nvPr>
        </p:nvSpPr>
        <p:spPr>
          <a:xfrm>
            <a:off x="2271714" y="9181397"/>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E418E2B-158C-9C9D-9D91-E843012F6994}"/>
              </a:ext>
            </a:extLst>
          </p:cNvPr>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6C811B81-4D40-477B-B4E8-08501AC12296}" type="slidenum">
              <a:rPr lang="nl-NL" smtClean="0"/>
              <a:t>‹nr.›</a:t>
            </a:fld>
            <a:endParaRPr lang="nl-NL"/>
          </a:p>
        </p:txBody>
      </p:sp>
    </p:spTree>
    <p:extLst>
      <p:ext uri="{BB962C8B-B14F-4D97-AF65-F5344CB8AC3E}">
        <p14:creationId xmlns:p14="http://schemas.microsoft.com/office/powerpoint/2010/main" val="45191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4329" rtl="0" eaLnBrk="1" latinLnBrk="0" hangingPunct="1">
        <a:lnSpc>
          <a:spcPct val="90000"/>
        </a:lnSpc>
        <a:spcBef>
          <a:spcPct val="0"/>
        </a:spcBef>
        <a:buNone/>
        <a:defRPr sz="2474" kern="1200">
          <a:solidFill>
            <a:schemeClr val="tx1"/>
          </a:solidFill>
          <a:latin typeface="+mj-lt"/>
          <a:ea typeface="+mj-ea"/>
          <a:cs typeface="+mj-cs"/>
        </a:defRPr>
      </a:lvl1pPr>
    </p:titleStyle>
    <p:bodyStyle>
      <a:lvl1pPr marL="128582" indent="-128582" algn="l" defTabSz="514329" rtl="0" eaLnBrk="1" latinLnBrk="0" hangingPunct="1">
        <a:lnSpc>
          <a:spcPct val="90000"/>
        </a:lnSpc>
        <a:spcBef>
          <a:spcPts val="563"/>
        </a:spcBef>
        <a:buFont typeface="Arial" panose="020B0604020202020204" pitchFamily="34" charset="0"/>
        <a:buChar char="•"/>
        <a:defRPr sz="1574" kern="1200">
          <a:solidFill>
            <a:schemeClr val="tx1"/>
          </a:solidFill>
          <a:latin typeface="+mn-lt"/>
          <a:ea typeface="+mn-ea"/>
          <a:cs typeface="+mn-cs"/>
        </a:defRPr>
      </a:lvl1pPr>
      <a:lvl2pPr marL="385747" indent="-128582" algn="l" defTabSz="514329" rtl="0" eaLnBrk="1" latinLnBrk="0" hangingPunct="1">
        <a:lnSpc>
          <a:spcPct val="90000"/>
        </a:lnSpc>
        <a:spcBef>
          <a:spcPts val="282"/>
        </a:spcBef>
        <a:buFont typeface="Arial" panose="020B0604020202020204" pitchFamily="34" charset="0"/>
        <a:buChar char="•"/>
        <a:defRPr sz="1351" kern="1200">
          <a:solidFill>
            <a:schemeClr val="tx1"/>
          </a:solidFill>
          <a:latin typeface="+mn-lt"/>
          <a:ea typeface="+mn-ea"/>
          <a:cs typeface="+mn-cs"/>
        </a:defRPr>
      </a:lvl2pPr>
      <a:lvl3pPr marL="642911" indent="-128582" algn="l" defTabSz="514329" rtl="0" eaLnBrk="1" latinLnBrk="0" hangingPunct="1">
        <a:lnSpc>
          <a:spcPct val="90000"/>
        </a:lnSpc>
        <a:spcBef>
          <a:spcPts val="282"/>
        </a:spcBef>
        <a:buFont typeface="Arial" panose="020B0604020202020204" pitchFamily="34" charset="0"/>
        <a:buChar char="•"/>
        <a:defRPr sz="1125" kern="1200">
          <a:solidFill>
            <a:schemeClr val="tx1"/>
          </a:solidFill>
          <a:latin typeface="+mn-lt"/>
          <a:ea typeface="+mn-ea"/>
          <a:cs typeface="+mn-cs"/>
        </a:defRPr>
      </a:lvl3pPr>
      <a:lvl4pPr marL="900075" indent="-128582" algn="l" defTabSz="514329"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4pPr>
      <a:lvl5pPr marL="1157239" indent="-128582" algn="l" defTabSz="514329"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5pPr>
      <a:lvl6pPr marL="1414404" indent="-128582" algn="l" defTabSz="514329"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6pPr>
      <a:lvl7pPr marL="1671568" indent="-128582" algn="l" defTabSz="514329"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7pPr>
      <a:lvl8pPr marL="1928732" indent="-128582" algn="l" defTabSz="514329"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8pPr>
      <a:lvl9pPr marL="2185896" indent="-128582" algn="l" defTabSz="514329" rtl="0" eaLnBrk="1" latinLnBrk="0" hangingPunct="1">
        <a:lnSpc>
          <a:spcPct val="90000"/>
        </a:lnSpc>
        <a:spcBef>
          <a:spcPts val="282"/>
        </a:spcBef>
        <a:buFont typeface="Arial" panose="020B0604020202020204" pitchFamily="34" charset="0"/>
        <a:buChar char="•"/>
        <a:defRPr sz="1013" kern="1200">
          <a:solidFill>
            <a:schemeClr val="tx1"/>
          </a:solidFill>
          <a:latin typeface="+mn-lt"/>
          <a:ea typeface="+mn-ea"/>
          <a:cs typeface="+mn-cs"/>
        </a:defRPr>
      </a:lvl9pPr>
    </p:bodyStyle>
    <p:otherStyle>
      <a:defPPr>
        <a:defRPr lang="nl-NL"/>
      </a:defPPr>
      <a:lvl1pPr marL="0" algn="l" defTabSz="514329" rtl="0" eaLnBrk="1" latinLnBrk="0" hangingPunct="1">
        <a:defRPr sz="1013" kern="1200">
          <a:solidFill>
            <a:schemeClr val="tx1"/>
          </a:solidFill>
          <a:latin typeface="+mn-lt"/>
          <a:ea typeface="+mn-ea"/>
          <a:cs typeface="+mn-cs"/>
        </a:defRPr>
      </a:lvl1pPr>
      <a:lvl2pPr marL="257164" algn="l" defTabSz="514329" rtl="0" eaLnBrk="1" latinLnBrk="0" hangingPunct="1">
        <a:defRPr sz="1013" kern="1200">
          <a:solidFill>
            <a:schemeClr val="tx1"/>
          </a:solidFill>
          <a:latin typeface="+mn-lt"/>
          <a:ea typeface="+mn-ea"/>
          <a:cs typeface="+mn-cs"/>
        </a:defRPr>
      </a:lvl2pPr>
      <a:lvl3pPr marL="514329" algn="l" defTabSz="514329" rtl="0" eaLnBrk="1" latinLnBrk="0" hangingPunct="1">
        <a:defRPr sz="1013" kern="1200">
          <a:solidFill>
            <a:schemeClr val="tx1"/>
          </a:solidFill>
          <a:latin typeface="+mn-lt"/>
          <a:ea typeface="+mn-ea"/>
          <a:cs typeface="+mn-cs"/>
        </a:defRPr>
      </a:lvl3pPr>
      <a:lvl4pPr marL="771493" algn="l" defTabSz="514329" rtl="0" eaLnBrk="1" latinLnBrk="0" hangingPunct="1">
        <a:defRPr sz="1013" kern="1200">
          <a:solidFill>
            <a:schemeClr val="tx1"/>
          </a:solidFill>
          <a:latin typeface="+mn-lt"/>
          <a:ea typeface="+mn-ea"/>
          <a:cs typeface="+mn-cs"/>
        </a:defRPr>
      </a:lvl4pPr>
      <a:lvl5pPr marL="1028657" algn="l" defTabSz="514329" rtl="0" eaLnBrk="1" latinLnBrk="0" hangingPunct="1">
        <a:defRPr sz="1013" kern="1200">
          <a:solidFill>
            <a:schemeClr val="tx1"/>
          </a:solidFill>
          <a:latin typeface="+mn-lt"/>
          <a:ea typeface="+mn-ea"/>
          <a:cs typeface="+mn-cs"/>
        </a:defRPr>
      </a:lvl5pPr>
      <a:lvl6pPr marL="1285821" algn="l" defTabSz="514329" rtl="0" eaLnBrk="1" latinLnBrk="0" hangingPunct="1">
        <a:defRPr sz="1013" kern="1200">
          <a:solidFill>
            <a:schemeClr val="tx1"/>
          </a:solidFill>
          <a:latin typeface="+mn-lt"/>
          <a:ea typeface="+mn-ea"/>
          <a:cs typeface="+mn-cs"/>
        </a:defRPr>
      </a:lvl6pPr>
      <a:lvl7pPr marL="1542986" algn="l" defTabSz="514329" rtl="0" eaLnBrk="1" latinLnBrk="0" hangingPunct="1">
        <a:defRPr sz="1013" kern="1200">
          <a:solidFill>
            <a:schemeClr val="tx1"/>
          </a:solidFill>
          <a:latin typeface="+mn-lt"/>
          <a:ea typeface="+mn-ea"/>
          <a:cs typeface="+mn-cs"/>
        </a:defRPr>
      </a:lvl7pPr>
      <a:lvl8pPr marL="1800150" algn="l" defTabSz="514329" rtl="0" eaLnBrk="1" latinLnBrk="0" hangingPunct="1">
        <a:defRPr sz="1013" kern="1200">
          <a:solidFill>
            <a:schemeClr val="tx1"/>
          </a:solidFill>
          <a:latin typeface="+mn-lt"/>
          <a:ea typeface="+mn-ea"/>
          <a:cs typeface="+mn-cs"/>
        </a:defRPr>
      </a:lvl8pPr>
      <a:lvl9pPr marL="2057314" algn="l" defTabSz="514329"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2">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400110"/>
          </a:xfrm>
          <a:prstGeom prst="rect">
            <a:avLst/>
          </a:prstGeom>
          <a:solidFill>
            <a:schemeClr val="bg1"/>
          </a:solidFill>
        </p:spPr>
        <p:txBody>
          <a:bodyPr wrap="square" rtlCol="0">
            <a:spAutoFit/>
          </a:bodyPr>
          <a:lstStyle/>
          <a:p>
            <a:pPr algn="ctr"/>
            <a:r>
              <a:rPr lang="nl-NL" sz="2000" b="1" dirty="0">
                <a:solidFill>
                  <a:srgbClr val="91C9FF"/>
                </a:solidFill>
                <a:latin typeface="Roboto Slab" pitchFamily="2" charset="0"/>
                <a:ea typeface="Calibri" panose="020F0502020204030204" pitchFamily="34" charset="0"/>
                <a:cs typeface="Times New Roman" panose="02020603050405020304" pitchFamily="18" charset="0"/>
              </a:rPr>
              <a:t>Stap 1: Ambities als beginpunt</a:t>
            </a:r>
            <a:endParaRPr lang="nl-NL" sz="2000" dirty="0">
              <a:solidFill>
                <a:srgbClr val="91C9FF"/>
              </a:solidFill>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595994" y="1601118"/>
            <a:ext cx="5644224" cy="7940635"/>
          </a:xfrm>
          <a:prstGeom prst="rect">
            <a:avLst/>
          </a:prstGeom>
          <a:solidFill>
            <a:schemeClr val="bg1"/>
          </a:solidFill>
        </p:spPr>
        <p:txBody>
          <a:bodyPr wrap="square" lIns="91440" tIns="45720" rIns="91440" bIns="45720" rtlCol="0" anchor="t">
            <a:spAutoFit/>
          </a:bodyPr>
          <a:lstStyle/>
          <a:p>
            <a:endParaRPr lang="nl-NL" sz="1000" b="1" dirty="0">
              <a:solidFill>
                <a:srgbClr val="233D5A"/>
              </a:solidFill>
              <a:latin typeface="Roboto Slab" pitchFamily="2" charset="0"/>
              <a:cs typeface="Times New Roman" panose="02020603050405020304" pitchFamily="18" charset="0"/>
            </a:endParaRPr>
          </a:p>
          <a:p>
            <a:r>
              <a:rPr lang="nl-NL" sz="1000" b="1" dirty="0">
                <a:solidFill>
                  <a:srgbClr val="233D5A"/>
                </a:solidFill>
                <a:latin typeface="Roboto Slab" pitchFamily="2" charset="0"/>
                <a:cs typeface="Times New Roman" panose="02020603050405020304" pitchFamily="18" charset="0"/>
              </a:rPr>
              <a:t>Overzicht beleidsstukken/kaders zon op daken en objecten</a:t>
            </a:r>
          </a:p>
          <a:p>
            <a:r>
              <a:rPr lang="nl-NL" sz="1000" dirty="0">
                <a:solidFill>
                  <a:srgbClr val="233D5A"/>
                </a:solidFill>
                <a:latin typeface="Roboto Slab" pitchFamily="2" charset="0"/>
                <a:cs typeface="Times New Roman" panose="02020603050405020304" pitchFamily="18" charset="0"/>
              </a:rPr>
              <a:t>Denk hierbij bijvoorbeeld aan uitvoeringsstrategieën, actieagenda’s, coalitieakkoorden, participatieafspraken, beleidsstukken of -kaders</a:t>
            </a:r>
            <a:r>
              <a:rPr lang="nl-NL" sz="1000" b="1" dirty="0">
                <a:solidFill>
                  <a:srgbClr val="233D5A"/>
                </a:solidFill>
                <a:latin typeface="Roboto Slab" pitchFamily="2" charset="0"/>
                <a:cs typeface="Times New Roman" panose="02020603050405020304" pitchFamily="18" charset="0"/>
              </a:rPr>
              <a:t>.</a:t>
            </a: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r>
              <a:rPr lang="nl-NL" sz="1000" b="1" dirty="0">
                <a:solidFill>
                  <a:srgbClr val="233D5A"/>
                </a:solidFill>
                <a:latin typeface="Roboto Slab"/>
                <a:ea typeface="Roboto Slab"/>
                <a:cs typeface="Times New Roman"/>
              </a:rPr>
              <a:t>Wat is de regionale ambitie van de RES 1.0?</a:t>
            </a:r>
            <a:endParaRPr lang="nl-NL" sz="1000" b="1" dirty="0">
              <a:solidFill>
                <a:srgbClr val="233D5A"/>
              </a:solidFill>
              <a:latin typeface="Roboto Slab" pitchFamily="2" charset="0"/>
              <a:ea typeface="Roboto Slab"/>
              <a:cs typeface="Times New Roman" panose="02020603050405020304" pitchFamily="18" charset="0"/>
            </a:endParaRP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a:t>
            </a:r>
            <a:r>
              <a:rPr lang="nl-NL" sz="1000" u="dotted" dirty="0" err="1">
                <a:solidFill>
                  <a:srgbClr val="233D5A"/>
                </a:solidFill>
                <a:latin typeface="Roboto Slab" pitchFamily="2" charset="0"/>
                <a:cs typeface="Times New Roman" panose="02020603050405020304" pitchFamily="18" charset="0"/>
              </a:rPr>
              <a:t>TWh</a:t>
            </a:r>
            <a:endParaRPr lang="nl-NL" sz="1000" u="dotted" dirty="0">
              <a:solidFill>
                <a:srgbClr val="233D5A"/>
              </a:solidFill>
              <a:latin typeface="Roboto Slab" pitchFamily="2" charset="0"/>
              <a:ea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r>
              <a:rPr lang="nl-NL" sz="1000" b="1" dirty="0">
                <a:solidFill>
                  <a:srgbClr val="233D5A"/>
                </a:solidFill>
                <a:latin typeface="Roboto Slab" pitchFamily="2" charset="0"/>
                <a:cs typeface="Times New Roman" panose="02020603050405020304" pitchFamily="18" charset="0"/>
              </a:rPr>
              <a:t>Welk aandeel van deze ambitie is beoogd voor zon op dak (en objecten)?</a:t>
            </a: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a:t>
            </a:r>
            <a:r>
              <a:rPr lang="nl-NL" sz="1000" u="dotted" dirty="0" err="1">
                <a:solidFill>
                  <a:srgbClr val="233D5A"/>
                </a:solidFill>
                <a:latin typeface="Roboto Slab" pitchFamily="2" charset="0"/>
                <a:cs typeface="Times New Roman" panose="02020603050405020304" pitchFamily="18" charset="0"/>
              </a:rPr>
              <a:t>TWh</a:t>
            </a:r>
            <a:endParaRPr lang="nl-NL" sz="1000" u="dotted" dirty="0">
              <a:solidFill>
                <a:srgbClr val="233D5A"/>
              </a:solidFill>
              <a:latin typeface="Roboto Slab" pitchFamily="2" charset="0"/>
              <a:ea typeface="Roboto Slab" pitchFamily="2" charset="0"/>
              <a:cs typeface="Times New Roman" panose="02020603050405020304" pitchFamily="18" charset="0"/>
            </a:endParaRP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in Ha</a:t>
            </a:r>
            <a:endParaRPr lang="nl-NL" sz="1000" u="dotted" dirty="0">
              <a:solidFill>
                <a:srgbClr val="233D5A"/>
              </a:solidFill>
              <a:latin typeface="Roboto Slab" pitchFamily="2" charset="0"/>
              <a:ea typeface="Roboto Slab" pitchFamily="2" charset="0"/>
              <a:cs typeface="Times New Roman" panose="02020603050405020304" pitchFamily="18" charset="0"/>
            </a:endParaRPr>
          </a:p>
          <a:p>
            <a:pPr marL="285115" indent="-285115">
              <a:buFont typeface="Arial" panose="020B0604020202020204" pitchFamily="34" charset="0"/>
              <a:buChar char="•"/>
            </a:pPr>
            <a:endParaRPr lang="nl-NL" sz="1000" b="1" dirty="0">
              <a:solidFill>
                <a:srgbClr val="233D5A"/>
              </a:solidFill>
              <a:latin typeface="Roboto Slab" pitchFamily="2" charset="0"/>
              <a:ea typeface="Roboto Slab" pitchFamily="2" charset="0"/>
              <a:cs typeface="Times New Roman" panose="02020603050405020304" pitchFamily="18" charset="0"/>
            </a:endParaRPr>
          </a:p>
          <a:p>
            <a:r>
              <a:rPr lang="nl-NL" sz="1000" b="1" dirty="0">
                <a:solidFill>
                  <a:srgbClr val="233D5A"/>
                </a:solidFill>
                <a:latin typeface="Roboto Slab" pitchFamily="2" charset="0"/>
                <a:cs typeface="Times New Roman" panose="02020603050405020304" pitchFamily="18" charset="0"/>
              </a:rPr>
              <a:t>Is er binnen deze ambitie een onderverdeling gemaakt per gemeente of zoekgebieden per gebied, functie of eigenaar? Zo ja, hoe ziet deze onderverdeling eruit? En sluiten deze aan bij de gemeentelijke ambities voor zon op dak &amp; objecten?</a:t>
            </a: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in gemeente        </a:t>
            </a:r>
            <a:endParaRPr lang="nl-NL" sz="1000" u="dotted" dirty="0">
              <a:solidFill>
                <a:srgbClr val="233D5A"/>
              </a:solidFill>
              <a:latin typeface="Roboto Slab" pitchFamily="2" charset="0"/>
              <a:ea typeface="Roboto Slab" pitchFamily="2" charset="0"/>
              <a:cs typeface="Times New Roman" panose="02020603050405020304" pitchFamily="18" charset="0"/>
            </a:endParaRP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in gemeente </a:t>
            </a:r>
            <a:endParaRPr lang="nl-NL" sz="1000" u="dotted" dirty="0">
              <a:solidFill>
                <a:srgbClr val="233D5A"/>
              </a:solidFill>
              <a:latin typeface="Roboto Slab" pitchFamily="2" charset="0"/>
              <a:ea typeface="Roboto Slab" pitchFamily="2" charset="0"/>
              <a:cs typeface="Times New Roman" panose="02020603050405020304" pitchFamily="18" charset="0"/>
            </a:endParaRP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in gemeente </a:t>
            </a:r>
            <a:endParaRPr lang="nl-NL" sz="1000" u="dotted" dirty="0">
              <a:solidFill>
                <a:srgbClr val="233D5A"/>
              </a:solidFill>
              <a:latin typeface="Roboto Slab" pitchFamily="2" charset="0"/>
              <a:ea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r>
              <a:rPr lang="nl-NL" sz="1000" b="1" dirty="0">
                <a:solidFill>
                  <a:srgbClr val="233D5A"/>
                </a:solidFill>
                <a:latin typeface="Roboto Slab" pitchFamily="2" charset="0"/>
                <a:cs typeface="Times New Roman" panose="02020603050405020304" pitchFamily="18" charset="0"/>
              </a:rPr>
              <a:t>Welke afspraken zijn er in het kader van de RES op regionaal niveau gemaakt over de uitvoering van zon op dak en objecten?</a:t>
            </a: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a:t>
            </a:r>
            <a:endParaRPr lang="nl-NL" sz="1000" u="dotted" dirty="0">
              <a:solidFill>
                <a:srgbClr val="233D5A"/>
              </a:solidFill>
              <a:latin typeface="Roboto Slab" pitchFamily="2" charset="0"/>
              <a:ea typeface="Roboto Slab" pitchFamily="2" charset="0"/>
              <a:cs typeface="Times New Roman" panose="02020603050405020304" pitchFamily="18" charset="0"/>
            </a:endParaRP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a:t>
            </a:r>
            <a:endParaRPr lang="nl-NL" sz="1000" u="dotted" dirty="0">
              <a:solidFill>
                <a:srgbClr val="233D5A"/>
              </a:solidFill>
              <a:latin typeface="Roboto Slab" pitchFamily="2" charset="0"/>
              <a:ea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r>
              <a:rPr lang="nl-NL" sz="1000" b="1" dirty="0">
                <a:solidFill>
                  <a:srgbClr val="233D5A"/>
                </a:solidFill>
                <a:latin typeface="Roboto Slab" pitchFamily="2" charset="0"/>
                <a:cs typeface="Times New Roman" panose="02020603050405020304" pitchFamily="18" charset="0"/>
              </a:rPr>
              <a:t>Welke ervaringen zijn er opgedaan? Zijn er binnen de regio relevante veranderingen geweest die van invloed zijn op de ambitie?</a:t>
            </a: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a:t>
            </a:r>
            <a:endParaRPr lang="nl-NL" sz="1000" u="dotted" dirty="0">
              <a:solidFill>
                <a:srgbClr val="233D5A"/>
              </a:solidFill>
              <a:latin typeface="Roboto Slab" pitchFamily="2" charset="0"/>
              <a:ea typeface="Roboto Slab" pitchFamily="2" charset="0"/>
              <a:cs typeface="Times New Roman" panose="02020603050405020304" pitchFamily="18" charset="0"/>
            </a:endParaRP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a:t>
            </a:r>
            <a:endParaRPr lang="nl-NL" sz="1000" b="1" dirty="0">
              <a:solidFill>
                <a:srgbClr val="233D5A"/>
              </a:solidFill>
              <a:latin typeface="Roboto Slab" pitchFamily="2" charset="0"/>
              <a:ea typeface="Roboto Slab" pitchFamily="2" charset="0"/>
              <a:cs typeface="Times New Roman" panose="02020603050405020304" pitchFamily="18" charset="0"/>
            </a:endParaRPr>
          </a:p>
          <a:p>
            <a:endParaRPr lang="nl-NL" sz="1000" b="1" dirty="0">
              <a:solidFill>
                <a:srgbClr val="233D5A"/>
              </a:solidFill>
              <a:latin typeface="Roboto Slab" pitchFamily="2" charset="0"/>
              <a:cs typeface="Times New Roman" panose="02020603050405020304" pitchFamily="18" charset="0"/>
            </a:endParaRPr>
          </a:p>
          <a:p>
            <a:r>
              <a:rPr lang="nl-NL" sz="1000" b="1" dirty="0">
                <a:solidFill>
                  <a:srgbClr val="233D5A"/>
                </a:solidFill>
                <a:latin typeface="Roboto Slab" pitchFamily="2" charset="0"/>
                <a:cs typeface="Times New Roman" panose="02020603050405020304" pitchFamily="18" charset="0"/>
              </a:rPr>
              <a:t>Welke overige overheidsinterventies worden al gedaan ter stimulering van zon op dak (en objecten)?</a:t>
            </a:r>
          </a:p>
          <a:p>
            <a:r>
              <a:rPr lang="nl-NL" sz="1000" i="1" dirty="0">
                <a:solidFill>
                  <a:srgbClr val="233D5A"/>
                </a:solidFill>
                <a:latin typeface="Roboto Slab" pitchFamily="2" charset="0"/>
                <a:cs typeface="Times New Roman" panose="02020603050405020304" pitchFamily="18" charset="0"/>
              </a:rPr>
              <a:t>Denk hierbij bijvoorbeeld aan stimuleringsregelingen, communicatiestrategieën of juridische instrumenten.</a:t>
            </a: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a:t>
            </a:r>
            <a:endParaRPr lang="nl-NL" sz="1000" u="dotted" dirty="0">
              <a:solidFill>
                <a:srgbClr val="233D5A"/>
              </a:solidFill>
              <a:latin typeface="Roboto Slab" pitchFamily="2" charset="0"/>
              <a:ea typeface="Roboto Slab" pitchFamily="2" charset="0"/>
              <a:cs typeface="Times New Roman" panose="02020603050405020304" pitchFamily="18" charset="0"/>
            </a:endParaRP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a:t>
            </a:r>
            <a:endParaRPr lang="nl-NL" sz="1000" u="dotted" dirty="0">
              <a:solidFill>
                <a:srgbClr val="233D5A"/>
              </a:solidFill>
              <a:latin typeface="Roboto Slab" pitchFamily="2" charset="0"/>
              <a:ea typeface="Roboto Slab" pitchFamily="2" charset="0"/>
              <a:cs typeface="Times New Roman" panose="02020603050405020304" pitchFamily="18" charset="0"/>
            </a:endParaRPr>
          </a:p>
          <a:p>
            <a:pPr marL="285115" indent="-285115">
              <a:buFont typeface="Arial" panose="020B0604020202020204" pitchFamily="34" charset="0"/>
              <a:buChar char="•"/>
            </a:pPr>
            <a:r>
              <a:rPr lang="nl-NL" sz="1000" u="dotted" dirty="0">
                <a:solidFill>
                  <a:srgbClr val="233D5A"/>
                </a:solidFill>
                <a:latin typeface="Roboto Slab" pitchFamily="2" charset="0"/>
                <a:cs typeface="Times New Roman" panose="02020603050405020304" pitchFamily="18" charset="0"/>
              </a:rPr>
              <a:t> 				</a:t>
            </a:r>
            <a:endParaRPr lang="nl-NL" sz="1000" u="dotted" dirty="0">
              <a:solidFill>
                <a:srgbClr val="233D5A"/>
              </a:solidFill>
              <a:latin typeface="Roboto Slab" pitchFamily="2" charset="0"/>
              <a:ea typeface="Roboto Slab" pitchFamily="2" charset="0"/>
              <a:cs typeface="Times New Roman" panose="02020603050405020304" pitchFamily="18" charset="0"/>
            </a:endParaRPr>
          </a:p>
        </p:txBody>
      </p:sp>
      <p:graphicFrame>
        <p:nvGraphicFramePr>
          <p:cNvPr id="2" name="Tabel 2">
            <a:extLst>
              <a:ext uri="{FF2B5EF4-FFF2-40B4-BE49-F238E27FC236}">
                <a16:creationId xmlns:a16="http://schemas.microsoft.com/office/drawing/2014/main" id="{92CF0063-F560-F977-56F8-3A6DCB7FE6ED}"/>
              </a:ext>
            </a:extLst>
          </p:cNvPr>
          <p:cNvGraphicFramePr>
            <a:graphicFrameLocks noGrp="1"/>
          </p:cNvGraphicFramePr>
          <p:nvPr>
            <p:extLst>
              <p:ext uri="{D42A27DB-BD31-4B8C-83A1-F6EECF244321}">
                <p14:modId xmlns:p14="http://schemas.microsoft.com/office/powerpoint/2010/main" val="1967036651"/>
              </p:ext>
            </p:extLst>
          </p:nvPr>
        </p:nvGraphicFramePr>
        <p:xfrm>
          <a:off x="617784" y="2292927"/>
          <a:ext cx="5622435" cy="2006756"/>
        </p:xfrm>
        <a:graphic>
          <a:graphicData uri="http://schemas.openxmlformats.org/drawingml/2006/table">
            <a:tbl>
              <a:tblPr firstRow="1" bandRow="1">
                <a:tableStyleId>{93296810-A885-4BE3-A3E7-6D5BEEA58F35}</a:tableStyleId>
              </a:tblPr>
              <a:tblGrid>
                <a:gridCol w="1874145">
                  <a:extLst>
                    <a:ext uri="{9D8B030D-6E8A-4147-A177-3AD203B41FA5}">
                      <a16:colId xmlns:a16="http://schemas.microsoft.com/office/drawing/2014/main" val="1003139128"/>
                    </a:ext>
                  </a:extLst>
                </a:gridCol>
                <a:gridCol w="1874145">
                  <a:extLst>
                    <a:ext uri="{9D8B030D-6E8A-4147-A177-3AD203B41FA5}">
                      <a16:colId xmlns:a16="http://schemas.microsoft.com/office/drawing/2014/main" val="1977714404"/>
                    </a:ext>
                  </a:extLst>
                </a:gridCol>
                <a:gridCol w="1874145">
                  <a:extLst>
                    <a:ext uri="{9D8B030D-6E8A-4147-A177-3AD203B41FA5}">
                      <a16:colId xmlns:a16="http://schemas.microsoft.com/office/drawing/2014/main" val="2383152544"/>
                    </a:ext>
                  </a:extLst>
                </a:gridCol>
              </a:tblGrid>
              <a:tr h="399626">
                <a:tc>
                  <a:txBody>
                    <a:bodyPr/>
                    <a:lstStyle/>
                    <a:p>
                      <a:r>
                        <a:rPr lang="en-US" sz="1000"/>
                        <a:t>Naam</a:t>
                      </a:r>
                    </a:p>
                  </a:txBody>
                  <a:tcPr marL="91441" marR="91441"/>
                </a:tc>
                <a:tc>
                  <a:txBody>
                    <a:bodyPr/>
                    <a:lstStyle/>
                    <a:p>
                      <a:r>
                        <a:rPr lang="en-US" sz="1000" err="1"/>
                        <a:t>Schaalniveau</a:t>
                      </a:r>
                      <a:r>
                        <a:rPr lang="en-US" sz="1000"/>
                        <a:t> (</a:t>
                      </a:r>
                      <a:r>
                        <a:rPr lang="en-US" sz="1000" err="1"/>
                        <a:t>gemeentelijk</a:t>
                      </a:r>
                      <a:r>
                        <a:rPr lang="en-US" sz="1000"/>
                        <a:t>, </a:t>
                      </a:r>
                      <a:r>
                        <a:rPr lang="en-US" sz="1000" err="1"/>
                        <a:t>provinciaal</a:t>
                      </a:r>
                      <a:r>
                        <a:rPr lang="en-US" sz="1000"/>
                        <a:t>, </a:t>
                      </a:r>
                      <a:r>
                        <a:rPr lang="en-US" sz="1000" err="1"/>
                        <a:t>waterschap</a:t>
                      </a:r>
                      <a:r>
                        <a:rPr lang="en-US" sz="1000"/>
                        <a:t> etc.)</a:t>
                      </a:r>
                      <a:endParaRPr lang="nl-NL" sz="1000"/>
                    </a:p>
                  </a:txBody>
                  <a:tcPr marL="91441" marR="91441"/>
                </a:tc>
                <a:tc>
                  <a:txBody>
                    <a:bodyPr/>
                    <a:lstStyle/>
                    <a:p>
                      <a:r>
                        <a:rPr lang="en-US" sz="1000" err="1"/>
                        <a:t>Indien</a:t>
                      </a:r>
                      <a:r>
                        <a:rPr lang="en-US" sz="1000"/>
                        <a:t> van </a:t>
                      </a:r>
                      <a:r>
                        <a:rPr lang="en-US" sz="1000" err="1"/>
                        <a:t>toepassing</a:t>
                      </a:r>
                      <a:r>
                        <a:rPr lang="en-US" sz="1000"/>
                        <a:t>: </a:t>
                      </a:r>
                    </a:p>
                    <a:p>
                      <a:r>
                        <a:rPr lang="en-US" sz="1000" err="1"/>
                        <a:t>Ambitie</a:t>
                      </a:r>
                      <a:r>
                        <a:rPr lang="en-US" sz="1000"/>
                        <a:t> </a:t>
                      </a:r>
                      <a:r>
                        <a:rPr lang="en-US" sz="1000" err="1"/>
                        <a:t>zon</a:t>
                      </a:r>
                      <a:r>
                        <a:rPr lang="en-US" sz="1000"/>
                        <a:t> op dak (in </a:t>
                      </a:r>
                      <a:r>
                        <a:rPr lang="en-US" sz="1000" err="1"/>
                        <a:t>TWh</a:t>
                      </a:r>
                      <a:r>
                        <a:rPr lang="en-US" sz="1000"/>
                        <a:t>)</a:t>
                      </a:r>
                      <a:endParaRPr lang="nl-NL" sz="1000"/>
                    </a:p>
                  </a:txBody>
                  <a:tcPr marL="91441" marR="91441"/>
                </a:tc>
                <a:extLst>
                  <a:ext uri="{0D108BD9-81ED-4DB2-BD59-A6C34878D82A}">
                    <a16:rowId xmlns:a16="http://schemas.microsoft.com/office/drawing/2014/main" val="4272537445"/>
                  </a:ext>
                </a:extLst>
              </a:tr>
              <a:tr h="267855">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967003188"/>
                  </a:ext>
                </a:extLst>
              </a:tr>
              <a:tr h="267855">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908828472"/>
                  </a:ext>
                </a:extLst>
              </a:tr>
              <a:tr h="267855">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835260757"/>
                  </a:ext>
                </a:extLst>
              </a:tr>
              <a:tr h="267855">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322562999"/>
                  </a:ext>
                </a:extLst>
              </a:tr>
              <a:tr h="267855">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156888109"/>
                  </a:ext>
                </a:extLst>
              </a:tr>
              <a:tr h="267855">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853426061"/>
                  </a:ext>
                </a:extLst>
              </a:tr>
            </a:tbl>
          </a:graphicData>
        </a:graphic>
      </p:graphicFrame>
    </p:spTree>
    <p:extLst>
      <p:ext uri="{BB962C8B-B14F-4D97-AF65-F5344CB8AC3E}">
        <p14:creationId xmlns:p14="http://schemas.microsoft.com/office/powerpoint/2010/main" val="1515642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615553"/>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4: Wat zijn kansen voor realisatie?</a:t>
            </a:r>
          </a:p>
          <a:p>
            <a:pPr algn="ctr"/>
            <a:r>
              <a:rPr lang="nl-NL" sz="1400" b="1">
                <a:solidFill>
                  <a:srgbClr val="91C9FF"/>
                </a:solidFill>
                <a:latin typeface="Roboto Slab" pitchFamily="2" charset="0"/>
                <a:cs typeface="Times New Roman" panose="02020603050405020304" pitchFamily="18" charset="0"/>
              </a:rPr>
              <a:t>Organisatorisch en gebiedsgericht</a:t>
            </a:r>
            <a:endParaRPr lang="nl-NL" sz="1400">
              <a:solidFill>
                <a:srgbClr val="91C9FF"/>
              </a:solidFill>
            </a:endParaRPr>
          </a:p>
        </p:txBody>
      </p:sp>
      <p:sp>
        <p:nvSpPr>
          <p:cNvPr id="61" name="Tekstvak 60">
            <a:extLst>
              <a:ext uri="{FF2B5EF4-FFF2-40B4-BE49-F238E27FC236}">
                <a16:creationId xmlns:a16="http://schemas.microsoft.com/office/drawing/2014/main" id="{7FE02D14-4A41-8533-C151-788C9BD82A1E}"/>
              </a:ext>
            </a:extLst>
          </p:cNvPr>
          <p:cNvSpPr txBox="1"/>
          <p:nvPr/>
        </p:nvSpPr>
        <p:spPr>
          <a:xfrm>
            <a:off x="591082" y="1751238"/>
            <a:ext cx="5666014" cy="7294305"/>
          </a:xfrm>
          <a:prstGeom prst="rect">
            <a:avLst/>
          </a:prstGeom>
          <a:solidFill>
            <a:schemeClr val="bg1"/>
          </a:solidFill>
        </p:spPr>
        <p:txBody>
          <a:bodyPr wrap="square" rtlCol="0">
            <a:spAutoFit/>
          </a:bodyPr>
          <a:lstStyle/>
          <a:p>
            <a:r>
              <a:rPr lang="nl-NL" sz="1200" b="1">
                <a:solidFill>
                  <a:srgbClr val="233D5A"/>
                </a:solidFill>
                <a:latin typeface="Roboto Slab" pitchFamily="2" charset="0"/>
                <a:ea typeface="Calibri" panose="020F0502020204030204" pitchFamily="34" charset="0"/>
                <a:cs typeface="Times New Roman" panose="02020603050405020304" pitchFamily="18" charset="0"/>
              </a:rPr>
              <a:t>Organisatorisch en maatschappelijk</a:t>
            </a: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r>
              <a:rPr lang="nl-NL" sz="1200" b="1">
                <a:solidFill>
                  <a:srgbClr val="233D5A"/>
                </a:solidFill>
                <a:latin typeface="Roboto Slab" pitchFamily="2" charset="0"/>
                <a:ea typeface="Calibri" panose="020F0502020204030204" pitchFamily="34" charset="0"/>
                <a:cs typeface="Times New Roman" panose="02020603050405020304" pitchFamily="18" charset="0"/>
              </a:rPr>
              <a:t>Gebiedsgericht</a:t>
            </a: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a:solidFill>
                <a:srgbClr val="233D5A"/>
              </a:solidFill>
            </a:endParaRPr>
          </a:p>
        </p:txBody>
      </p:sp>
      <p:graphicFrame>
        <p:nvGraphicFramePr>
          <p:cNvPr id="8" name="Tabel 6">
            <a:extLst>
              <a:ext uri="{FF2B5EF4-FFF2-40B4-BE49-F238E27FC236}">
                <a16:creationId xmlns:a16="http://schemas.microsoft.com/office/drawing/2014/main" id="{F06A1E04-482C-575A-FD21-60E69BD116B1}"/>
              </a:ext>
            </a:extLst>
          </p:cNvPr>
          <p:cNvGraphicFramePr>
            <a:graphicFrameLocks noGrp="1"/>
          </p:cNvGraphicFramePr>
          <p:nvPr/>
        </p:nvGraphicFramePr>
        <p:xfrm>
          <a:off x="739283" y="2124563"/>
          <a:ext cx="5366240" cy="3188619"/>
        </p:xfrm>
        <a:graphic>
          <a:graphicData uri="http://schemas.openxmlformats.org/drawingml/2006/table">
            <a:tbl>
              <a:tblPr firstRow="1" bandRow="1">
                <a:tableStyleId>{93296810-A885-4BE3-A3E7-6D5BEEA58F35}</a:tableStyleId>
              </a:tblPr>
              <a:tblGrid>
                <a:gridCol w="1341560">
                  <a:extLst>
                    <a:ext uri="{9D8B030D-6E8A-4147-A177-3AD203B41FA5}">
                      <a16:colId xmlns:a16="http://schemas.microsoft.com/office/drawing/2014/main" val="2303521025"/>
                    </a:ext>
                  </a:extLst>
                </a:gridCol>
                <a:gridCol w="1341560">
                  <a:extLst>
                    <a:ext uri="{9D8B030D-6E8A-4147-A177-3AD203B41FA5}">
                      <a16:colId xmlns:a16="http://schemas.microsoft.com/office/drawing/2014/main" val="397151792"/>
                    </a:ext>
                  </a:extLst>
                </a:gridCol>
                <a:gridCol w="1341560">
                  <a:extLst>
                    <a:ext uri="{9D8B030D-6E8A-4147-A177-3AD203B41FA5}">
                      <a16:colId xmlns:a16="http://schemas.microsoft.com/office/drawing/2014/main" val="2649486403"/>
                    </a:ext>
                  </a:extLst>
                </a:gridCol>
                <a:gridCol w="1341560">
                  <a:extLst>
                    <a:ext uri="{9D8B030D-6E8A-4147-A177-3AD203B41FA5}">
                      <a16:colId xmlns:a16="http://schemas.microsoft.com/office/drawing/2014/main" val="889166450"/>
                    </a:ext>
                  </a:extLst>
                </a:gridCol>
              </a:tblGrid>
              <a:tr h="411480">
                <a:tc>
                  <a:txBody>
                    <a:bodyPr/>
                    <a:lstStyle/>
                    <a:p>
                      <a:pPr algn="ctr"/>
                      <a:r>
                        <a:rPr lang="en-US" sz="1000" err="1"/>
                        <a:t>Situatie</a:t>
                      </a:r>
                      <a:endParaRPr lang="nl-NL" sz="1000"/>
                    </a:p>
                  </a:txBody>
                  <a:tcPr marL="91441" marR="91441"/>
                </a:tc>
                <a:tc>
                  <a:txBody>
                    <a:bodyPr/>
                    <a:lstStyle/>
                    <a:p>
                      <a:pPr algn="ctr"/>
                      <a:r>
                        <a:rPr lang="en-US" sz="1000"/>
                        <a:t>Stakeholders/ </a:t>
                      </a:r>
                      <a:r>
                        <a:rPr lang="en-US" sz="1000" err="1"/>
                        <a:t>doelgroep</a:t>
                      </a:r>
                      <a:endParaRPr lang="nl-NL" sz="1000"/>
                    </a:p>
                  </a:txBody>
                  <a:tcPr marL="91441" marR="91441"/>
                </a:tc>
                <a:tc>
                  <a:txBody>
                    <a:bodyPr/>
                    <a:lstStyle/>
                    <a:p>
                      <a:pPr algn="ctr"/>
                      <a:r>
                        <a:rPr lang="en-US" sz="1000" err="1"/>
                        <a:t>Kans</a:t>
                      </a:r>
                      <a:endParaRPr lang="nl-NL" sz="1000"/>
                    </a:p>
                  </a:txBody>
                  <a:tcPr marL="91441" marR="91441"/>
                </a:tc>
                <a:tc>
                  <a:txBody>
                    <a:bodyPr/>
                    <a:lstStyle/>
                    <a:p>
                      <a:pPr algn="ctr"/>
                      <a:r>
                        <a:rPr lang="en-US" sz="1000" err="1"/>
                        <a:t>Aanpak</a:t>
                      </a:r>
                      <a:endParaRPr lang="nl-NL" sz="1000"/>
                    </a:p>
                  </a:txBody>
                  <a:tcPr marL="91441" marR="91441"/>
                </a:tc>
                <a:extLst>
                  <a:ext uri="{0D108BD9-81ED-4DB2-BD59-A6C34878D82A}">
                    <a16:rowId xmlns:a16="http://schemas.microsoft.com/office/drawing/2014/main" val="418619438"/>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7697779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17879692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130443326"/>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758749749"/>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504811235"/>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055359840"/>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68805426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45788291"/>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653403493"/>
                  </a:ext>
                </a:extLst>
              </a:tr>
            </a:tbl>
          </a:graphicData>
        </a:graphic>
      </p:graphicFrame>
      <p:graphicFrame>
        <p:nvGraphicFramePr>
          <p:cNvPr id="102" name="Tabel 6">
            <a:extLst>
              <a:ext uri="{FF2B5EF4-FFF2-40B4-BE49-F238E27FC236}">
                <a16:creationId xmlns:a16="http://schemas.microsoft.com/office/drawing/2014/main" id="{AD7A3D6A-1CDA-1E9E-FDDD-A312D7E26CBF}"/>
              </a:ext>
            </a:extLst>
          </p:cNvPr>
          <p:cNvGraphicFramePr>
            <a:graphicFrameLocks noGrp="1"/>
          </p:cNvGraphicFramePr>
          <p:nvPr>
            <p:extLst>
              <p:ext uri="{D42A27DB-BD31-4B8C-83A1-F6EECF244321}">
                <p14:modId xmlns:p14="http://schemas.microsoft.com/office/powerpoint/2010/main" val="2246167363"/>
              </p:ext>
            </p:extLst>
          </p:nvPr>
        </p:nvGraphicFramePr>
        <p:xfrm>
          <a:off x="739283" y="5747346"/>
          <a:ext cx="5366240" cy="3028599"/>
        </p:xfrm>
        <a:graphic>
          <a:graphicData uri="http://schemas.openxmlformats.org/drawingml/2006/table">
            <a:tbl>
              <a:tblPr firstRow="1" bandRow="1">
                <a:tableStyleId>{93296810-A885-4BE3-A3E7-6D5BEEA58F35}</a:tableStyleId>
              </a:tblPr>
              <a:tblGrid>
                <a:gridCol w="1341560">
                  <a:extLst>
                    <a:ext uri="{9D8B030D-6E8A-4147-A177-3AD203B41FA5}">
                      <a16:colId xmlns:a16="http://schemas.microsoft.com/office/drawing/2014/main" val="2303521025"/>
                    </a:ext>
                  </a:extLst>
                </a:gridCol>
                <a:gridCol w="1341560">
                  <a:extLst>
                    <a:ext uri="{9D8B030D-6E8A-4147-A177-3AD203B41FA5}">
                      <a16:colId xmlns:a16="http://schemas.microsoft.com/office/drawing/2014/main" val="397151792"/>
                    </a:ext>
                  </a:extLst>
                </a:gridCol>
                <a:gridCol w="1341560">
                  <a:extLst>
                    <a:ext uri="{9D8B030D-6E8A-4147-A177-3AD203B41FA5}">
                      <a16:colId xmlns:a16="http://schemas.microsoft.com/office/drawing/2014/main" val="2649486403"/>
                    </a:ext>
                  </a:extLst>
                </a:gridCol>
                <a:gridCol w="1341560">
                  <a:extLst>
                    <a:ext uri="{9D8B030D-6E8A-4147-A177-3AD203B41FA5}">
                      <a16:colId xmlns:a16="http://schemas.microsoft.com/office/drawing/2014/main" val="889166450"/>
                    </a:ext>
                  </a:extLst>
                </a:gridCol>
              </a:tblGrid>
              <a:tr h="251460">
                <a:tc>
                  <a:txBody>
                    <a:bodyPr/>
                    <a:lstStyle/>
                    <a:p>
                      <a:pPr algn="ctr"/>
                      <a:r>
                        <a:rPr lang="en-US" sz="1000" err="1"/>
                        <a:t>Situatie</a:t>
                      </a:r>
                      <a:endParaRPr lang="nl-NL" sz="1000"/>
                    </a:p>
                  </a:txBody>
                  <a:tcPr marL="91441" marR="91441"/>
                </a:tc>
                <a:tc>
                  <a:txBody>
                    <a:bodyPr/>
                    <a:lstStyle/>
                    <a:p>
                      <a:pPr algn="ctr"/>
                      <a:r>
                        <a:rPr lang="en-US" sz="1000" err="1"/>
                        <a:t>Gebied</a:t>
                      </a:r>
                      <a:endParaRPr lang="nl-NL" sz="1000"/>
                    </a:p>
                  </a:txBody>
                  <a:tcPr marL="91441" marR="91441"/>
                </a:tc>
                <a:tc>
                  <a:txBody>
                    <a:bodyPr/>
                    <a:lstStyle/>
                    <a:p>
                      <a:pPr algn="ctr"/>
                      <a:r>
                        <a:rPr lang="en-US" sz="1000" err="1"/>
                        <a:t>Kans</a:t>
                      </a:r>
                      <a:endParaRPr lang="nl-NL" sz="1000"/>
                    </a:p>
                  </a:txBody>
                  <a:tcPr marL="91441" marR="91441"/>
                </a:tc>
                <a:tc>
                  <a:txBody>
                    <a:bodyPr/>
                    <a:lstStyle/>
                    <a:p>
                      <a:pPr algn="ctr"/>
                      <a:r>
                        <a:rPr lang="en-US" sz="1000" err="1"/>
                        <a:t>Aanpak</a:t>
                      </a:r>
                      <a:endParaRPr lang="nl-NL" sz="1000"/>
                    </a:p>
                  </a:txBody>
                  <a:tcPr marL="91441" marR="91441"/>
                </a:tc>
                <a:extLst>
                  <a:ext uri="{0D108BD9-81ED-4DB2-BD59-A6C34878D82A}">
                    <a16:rowId xmlns:a16="http://schemas.microsoft.com/office/drawing/2014/main" val="418619438"/>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7697779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17879692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130443326"/>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758749749"/>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560123593"/>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504811235"/>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055359840"/>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653403493"/>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56769388"/>
                  </a:ext>
                </a:extLst>
              </a:tr>
            </a:tbl>
          </a:graphicData>
        </a:graphic>
      </p:graphicFrame>
    </p:spTree>
    <p:extLst>
      <p:ext uri="{BB962C8B-B14F-4D97-AF65-F5344CB8AC3E}">
        <p14:creationId xmlns:p14="http://schemas.microsoft.com/office/powerpoint/2010/main" val="883251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400110"/>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4: Vragenlijst kansen per gemeente</a:t>
            </a:r>
            <a:endParaRPr lang="nl-NL" sz="2000">
              <a:solidFill>
                <a:srgbClr val="91C9FF"/>
              </a:solidFill>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617785" y="2006257"/>
            <a:ext cx="5644224" cy="6529736"/>
          </a:xfrm>
          <a:prstGeom prst="rect">
            <a:avLst/>
          </a:prstGeom>
          <a:solidFill>
            <a:schemeClr val="bg1"/>
          </a:solidFill>
        </p:spPr>
        <p:txBody>
          <a:bodyPr wrap="square" rtlCol="0">
            <a:spAutoFit/>
          </a:bodyPr>
          <a:lstStyle/>
          <a:p>
            <a:r>
              <a:rPr lang="nl-NL" sz="1101" b="1">
                <a:solidFill>
                  <a:srgbClr val="233D5A"/>
                </a:solidFill>
                <a:latin typeface="Roboto Slab" pitchFamily="2" charset="0"/>
                <a:cs typeface="Times New Roman" panose="02020603050405020304" pitchFamily="18" charset="0"/>
              </a:rPr>
              <a:t>Welke situaties spelen er in uw gemeente waardoor eigenaren van daken en objecten niet tot realisatie komen?</a:t>
            </a:r>
          </a:p>
          <a:p>
            <a:endParaRPr lang="nl-NL" sz="1101" b="1">
              <a:solidFill>
                <a:srgbClr val="233D5A"/>
              </a:solidFill>
              <a:latin typeface="Roboto Slab" pitchFamily="2" charset="0"/>
              <a:cs typeface="Times New Roman" panose="02020603050405020304" pitchFamily="18" charset="0"/>
            </a:endParaRPr>
          </a:p>
          <a:p>
            <a:r>
              <a:rPr lang="nl-NL" sz="1101" i="1">
                <a:solidFill>
                  <a:srgbClr val="233D5A"/>
                </a:solidFill>
                <a:latin typeface="Roboto Slab" pitchFamily="2" charset="0"/>
                <a:cs typeface="Times New Roman" panose="02020603050405020304" pitchFamily="18" charset="0"/>
              </a:rPr>
              <a:t>Technisch</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r>
              <a:rPr lang="nl-NL" sz="1101" i="1">
                <a:solidFill>
                  <a:srgbClr val="233D5A"/>
                </a:solidFill>
                <a:latin typeface="Roboto Slab" pitchFamily="2" charset="0"/>
                <a:cs typeface="Times New Roman" panose="02020603050405020304" pitchFamily="18" charset="0"/>
              </a:rPr>
              <a:t>Economisch</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r>
              <a:rPr lang="nl-NL" sz="1101" i="1">
                <a:solidFill>
                  <a:srgbClr val="233D5A"/>
                </a:solidFill>
                <a:latin typeface="Roboto Slab" pitchFamily="2" charset="0"/>
                <a:cs typeface="Times New Roman" panose="02020603050405020304" pitchFamily="18" charset="0"/>
              </a:rPr>
              <a:t>Ruimtelijke inpassing</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r>
              <a:rPr lang="nl-NL" sz="1101" i="1">
                <a:solidFill>
                  <a:srgbClr val="233D5A"/>
                </a:solidFill>
                <a:latin typeface="Roboto Slab" pitchFamily="2" charset="0"/>
                <a:cs typeface="Times New Roman" panose="02020603050405020304" pitchFamily="18" charset="0"/>
              </a:rPr>
              <a:t>Energetisch</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r>
              <a:rPr lang="nl-NL" sz="1101" i="1">
                <a:solidFill>
                  <a:srgbClr val="233D5A"/>
                </a:solidFill>
                <a:latin typeface="Roboto Slab" pitchFamily="2" charset="0"/>
                <a:cs typeface="Times New Roman" panose="02020603050405020304" pitchFamily="18" charset="0"/>
              </a:rPr>
              <a:t>Organisatorisch en maatschappelijk</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p:txBody>
      </p:sp>
    </p:spTree>
    <p:extLst>
      <p:ext uri="{BB962C8B-B14F-4D97-AF65-F5344CB8AC3E}">
        <p14:creationId xmlns:p14="http://schemas.microsoft.com/office/powerpoint/2010/main" val="67461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400110"/>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5a: Bepaal de uitgangspunten</a:t>
            </a:r>
            <a:endParaRPr lang="nl-NL" sz="2000">
              <a:solidFill>
                <a:srgbClr val="91C9FF"/>
              </a:solidFill>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617785" y="2006258"/>
            <a:ext cx="5644224" cy="2802819"/>
          </a:xfrm>
          <a:prstGeom prst="rect">
            <a:avLst/>
          </a:prstGeom>
          <a:solidFill>
            <a:schemeClr val="bg1"/>
          </a:solidFill>
        </p:spPr>
        <p:txBody>
          <a:bodyPr wrap="square" rtlCol="0">
            <a:spAutoFit/>
          </a:bodyPr>
          <a:lstStyle/>
          <a:p>
            <a:r>
              <a:rPr lang="nl-NL" sz="1101" b="1">
                <a:solidFill>
                  <a:srgbClr val="233D5A"/>
                </a:solidFill>
                <a:latin typeface="Roboto Slab" pitchFamily="2" charset="0"/>
                <a:cs typeface="Times New Roman" panose="02020603050405020304" pitchFamily="18" charset="0"/>
              </a:rPr>
              <a:t>Wat zijn de uitgangspunten waaraan een gebiedsgerichte aanpak of project aan moet voldoen?</a:t>
            </a:r>
          </a:p>
          <a:p>
            <a:endParaRPr lang="nl-NL" sz="1101" b="1">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p:txBody>
      </p:sp>
      <p:sp>
        <p:nvSpPr>
          <p:cNvPr id="2" name="Tekstvak 1">
            <a:extLst>
              <a:ext uri="{FF2B5EF4-FFF2-40B4-BE49-F238E27FC236}">
                <a16:creationId xmlns:a16="http://schemas.microsoft.com/office/drawing/2014/main" id="{CF946B34-2C3E-9C82-9A8E-7334B675BDF7}"/>
              </a:ext>
            </a:extLst>
          </p:cNvPr>
          <p:cNvSpPr txBox="1"/>
          <p:nvPr/>
        </p:nvSpPr>
        <p:spPr>
          <a:xfrm>
            <a:off x="595993" y="5530506"/>
            <a:ext cx="5644224" cy="2802819"/>
          </a:xfrm>
          <a:prstGeom prst="rect">
            <a:avLst/>
          </a:prstGeom>
          <a:solidFill>
            <a:schemeClr val="bg1"/>
          </a:solidFill>
        </p:spPr>
        <p:txBody>
          <a:bodyPr wrap="square" rtlCol="0">
            <a:spAutoFit/>
          </a:bodyPr>
          <a:lstStyle/>
          <a:p>
            <a:r>
              <a:rPr lang="nl-NL" sz="1101" b="1">
                <a:solidFill>
                  <a:srgbClr val="233D5A"/>
                </a:solidFill>
                <a:latin typeface="Roboto Slab" pitchFamily="2" charset="0"/>
                <a:cs typeface="Times New Roman" panose="02020603050405020304" pitchFamily="18" charset="0"/>
              </a:rPr>
              <a:t>Wat zijn de uitgangspunten waaraan een doelgroepgerichte, </a:t>
            </a:r>
            <a:r>
              <a:rPr lang="nl-NL" sz="1101" b="1" err="1">
                <a:solidFill>
                  <a:srgbClr val="233D5A"/>
                </a:solidFill>
                <a:latin typeface="Roboto Slab" pitchFamily="2" charset="0"/>
                <a:cs typeface="Times New Roman" panose="02020603050405020304" pitchFamily="18" charset="0"/>
              </a:rPr>
              <a:t>gebouwspecifieke</a:t>
            </a:r>
            <a:r>
              <a:rPr lang="nl-NL" sz="1101" b="1">
                <a:solidFill>
                  <a:srgbClr val="233D5A"/>
                </a:solidFill>
                <a:latin typeface="Roboto Slab" pitchFamily="2" charset="0"/>
                <a:cs typeface="Times New Roman" panose="02020603050405020304" pitchFamily="18" charset="0"/>
              </a:rPr>
              <a:t> of generiek maatregel aan moet voldoen?</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p:txBody>
      </p:sp>
    </p:spTree>
    <p:extLst>
      <p:ext uri="{BB962C8B-B14F-4D97-AF65-F5344CB8AC3E}">
        <p14:creationId xmlns:p14="http://schemas.microsoft.com/office/powerpoint/2010/main" val="1755905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400110"/>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5b: Werk de kansen uit</a:t>
            </a:r>
            <a:endParaRPr lang="nl-NL" sz="2000">
              <a:solidFill>
                <a:srgbClr val="91C9FF"/>
              </a:solidFill>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153368" y="2006257"/>
            <a:ext cx="6533181" cy="3819251"/>
          </a:xfrm>
          <a:prstGeom prst="rect">
            <a:avLst/>
          </a:prstGeom>
          <a:solidFill>
            <a:schemeClr val="bg1"/>
          </a:solidFill>
        </p:spPr>
        <p:txBody>
          <a:bodyPr wrap="square" rtlCol="0">
            <a:spAutoFit/>
          </a:bodyPr>
          <a:lstStyle/>
          <a:p>
            <a:r>
              <a:rPr lang="nl-NL" sz="1101" b="1">
                <a:solidFill>
                  <a:srgbClr val="233D5A"/>
                </a:solidFill>
                <a:latin typeface="Roboto Slab" pitchFamily="2" charset="0"/>
                <a:cs typeface="Times New Roman" panose="02020603050405020304" pitchFamily="18" charset="0"/>
              </a:rPr>
              <a:t>Gebiedsgerichte kansen en projecten</a:t>
            </a: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p:txBody>
      </p:sp>
      <p:sp>
        <p:nvSpPr>
          <p:cNvPr id="2" name="Tekstvak 1">
            <a:extLst>
              <a:ext uri="{FF2B5EF4-FFF2-40B4-BE49-F238E27FC236}">
                <a16:creationId xmlns:a16="http://schemas.microsoft.com/office/drawing/2014/main" id="{CF946B34-2C3E-9C82-9A8E-7334B675BDF7}"/>
              </a:ext>
            </a:extLst>
          </p:cNvPr>
          <p:cNvSpPr txBox="1"/>
          <p:nvPr/>
        </p:nvSpPr>
        <p:spPr>
          <a:xfrm>
            <a:off x="153368" y="5989167"/>
            <a:ext cx="6533181" cy="3141629"/>
          </a:xfrm>
          <a:prstGeom prst="rect">
            <a:avLst/>
          </a:prstGeom>
          <a:solidFill>
            <a:schemeClr val="bg1"/>
          </a:solidFill>
        </p:spPr>
        <p:txBody>
          <a:bodyPr wrap="square" rtlCol="0">
            <a:spAutoFit/>
          </a:bodyPr>
          <a:lstStyle/>
          <a:p>
            <a:r>
              <a:rPr lang="nl-NL" sz="1101" b="1">
                <a:solidFill>
                  <a:srgbClr val="233D5A"/>
                </a:solidFill>
                <a:latin typeface="Roboto Slab" pitchFamily="2" charset="0"/>
                <a:cs typeface="Times New Roman" panose="02020603050405020304" pitchFamily="18" charset="0"/>
              </a:rPr>
              <a:t>Doelgroepgerichte maatregelen, specifieke objecten of generieke maatregelen</a:t>
            </a: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p:txBody>
      </p:sp>
      <p:graphicFrame>
        <p:nvGraphicFramePr>
          <p:cNvPr id="3" name="Tabel 6">
            <a:extLst>
              <a:ext uri="{FF2B5EF4-FFF2-40B4-BE49-F238E27FC236}">
                <a16:creationId xmlns:a16="http://schemas.microsoft.com/office/drawing/2014/main" id="{26CB96C5-CDD9-7DF4-51A1-6FE48BE9892A}"/>
              </a:ext>
            </a:extLst>
          </p:cNvPr>
          <p:cNvGraphicFramePr>
            <a:graphicFrameLocks noGrp="1"/>
          </p:cNvGraphicFramePr>
          <p:nvPr>
            <p:extLst>
              <p:ext uri="{D42A27DB-BD31-4B8C-83A1-F6EECF244321}">
                <p14:modId xmlns:p14="http://schemas.microsoft.com/office/powerpoint/2010/main" val="3992936055"/>
              </p:ext>
            </p:extLst>
          </p:nvPr>
        </p:nvGraphicFramePr>
        <p:xfrm>
          <a:off x="339789" y="2341887"/>
          <a:ext cx="6108640" cy="3230880"/>
        </p:xfrm>
        <a:graphic>
          <a:graphicData uri="http://schemas.openxmlformats.org/drawingml/2006/table">
            <a:tbl>
              <a:tblPr firstRow="1" bandRow="1">
                <a:tableStyleId>{93296810-A885-4BE3-A3E7-6D5BEEA58F35}</a:tableStyleId>
              </a:tblPr>
              <a:tblGrid>
                <a:gridCol w="489267">
                  <a:extLst>
                    <a:ext uri="{9D8B030D-6E8A-4147-A177-3AD203B41FA5}">
                      <a16:colId xmlns:a16="http://schemas.microsoft.com/office/drawing/2014/main" val="2303521025"/>
                    </a:ext>
                  </a:extLst>
                </a:gridCol>
                <a:gridCol w="646176">
                  <a:extLst>
                    <a:ext uri="{9D8B030D-6E8A-4147-A177-3AD203B41FA5}">
                      <a16:colId xmlns:a16="http://schemas.microsoft.com/office/drawing/2014/main" val="397151792"/>
                    </a:ext>
                  </a:extLst>
                </a:gridCol>
                <a:gridCol w="697149">
                  <a:extLst>
                    <a:ext uri="{9D8B030D-6E8A-4147-A177-3AD203B41FA5}">
                      <a16:colId xmlns:a16="http://schemas.microsoft.com/office/drawing/2014/main" val="2649486403"/>
                    </a:ext>
                  </a:extLst>
                </a:gridCol>
                <a:gridCol w="610864">
                  <a:extLst>
                    <a:ext uri="{9D8B030D-6E8A-4147-A177-3AD203B41FA5}">
                      <a16:colId xmlns:a16="http://schemas.microsoft.com/office/drawing/2014/main" val="889166450"/>
                    </a:ext>
                  </a:extLst>
                </a:gridCol>
                <a:gridCol w="610864">
                  <a:extLst>
                    <a:ext uri="{9D8B030D-6E8A-4147-A177-3AD203B41FA5}">
                      <a16:colId xmlns:a16="http://schemas.microsoft.com/office/drawing/2014/main" val="199332570"/>
                    </a:ext>
                  </a:extLst>
                </a:gridCol>
                <a:gridCol w="610864">
                  <a:extLst>
                    <a:ext uri="{9D8B030D-6E8A-4147-A177-3AD203B41FA5}">
                      <a16:colId xmlns:a16="http://schemas.microsoft.com/office/drawing/2014/main" val="3614193079"/>
                    </a:ext>
                  </a:extLst>
                </a:gridCol>
                <a:gridCol w="610864">
                  <a:extLst>
                    <a:ext uri="{9D8B030D-6E8A-4147-A177-3AD203B41FA5}">
                      <a16:colId xmlns:a16="http://schemas.microsoft.com/office/drawing/2014/main" val="3186559435"/>
                    </a:ext>
                  </a:extLst>
                </a:gridCol>
                <a:gridCol w="610864">
                  <a:extLst>
                    <a:ext uri="{9D8B030D-6E8A-4147-A177-3AD203B41FA5}">
                      <a16:colId xmlns:a16="http://schemas.microsoft.com/office/drawing/2014/main" val="2079532888"/>
                    </a:ext>
                  </a:extLst>
                </a:gridCol>
                <a:gridCol w="610864">
                  <a:extLst>
                    <a:ext uri="{9D8B030D-6E8A-4147-A177-3AD203B41FA5}">
                      <a16:colId xmlns:a16="http://schemas.microsoft.com/office/drawing/2014/main" val="3142800772"/>
                    </a:ext>
                  </a:extLst>
                </a:gridCol>
                <a:gridCol w="610864">
                  <a:extLst>
                    <a:ext uri="{9D8B030D-6E8A-4147-A177-3AD203B41FA5}">
                      <a16:colId xmlns:a16="http://schemas.microsoft.com/office/drawing/2014/main" val="2117073912"/>
                    </a:ext>
                  </a:extLst>
                </a:gridCol>
              </a:tblGrid>
              <a:tr h="305333">
                <a:tc>
                  <a:txBody>
                    <a:bodyPr/>
                    <a:lstStyle/>
                    <a:p>
                      <a:pPr algn="ctr"/>
                      <a:r>
                        <a:rPr lang="en-US" sz="800" err="1"/>
                        <a:t>Kans</a:t>
                      </a:r>
                      <a:endParaRPr lang="nl-NL" sz="800"/>
                    </a:p>
                  </a:txBody>
                  <a:tcPr marL="91441" marR="91441"/>
                </a:tc>
                <a:tc>
                  <a:txBody>
                    <a:bodyPr/>
                    <a:lstStyle/>
                    <a:p>
                      <a:pPr algn="ctr"/>
                      <a:r>
                        <a:rPr lang="en-US" sz="800" err="1"/>
                        <a:t>Categorie</a:t>
                      </a:r>
                      <a:endParaRPr lang="nl-NL" sz="800"/>
                    </a:p>
                  </a:txBody>
                  <a:tcPr marL="91441" marR="91441"/>
                </a:tc>
                <a:tc>
                  <a:txBody>
                    <a:bodyPr/>
                    <a:lstStyle/>
                    <a:p>
                      <a:pPr algn="ctr"/>
                      <a:r>
                        <a:rPr lang="en-US" sz="800" err="1"/>
                        <a:t>Gemeenten</a:t>
                      </a:r>
                      <a:endParaRPr lang="nl-NL" sz="800"/>
                    </a:p>
                  </a:txBody>
                  <a:tcPr marL="91441" marR="91441"/>
                </a:tc>
                <a:tc>
                  <a:txBody>
                    <a:bodyPr/>
                    <a:lstStyle/>
                    <a:p>
                      <a:pPr algn="ctr"/>
                      <a:r>
                        <a:rPr lang="en-US" sz="800" err="1"/>
                        <a:t>Potentie</a:t>
                      </a:r>
                      <a:r>
                        <a:rPr lang="en-US" sz="800"/>
                        <a:t> [MWh/j]</a:t>
                      </a:r>
                      <a:endParaRPr lang="nl-NL" sz="800"/>
                    </a:p>
                  </a:txBody>
                  <a:tcPr marL="91441" marR="91441"/>
                </a:tc>
                <a:tc>
                  <a:txBody>
                    <a:bodyPr/>
                    <a:lstStyle/>
                    <a:p>
                      <a:pPr algn="ctr"/>
                      <a:r>
                        <a:rPr lang="nl-NL" sz="800"/>
                        <a:t>Clustering</a:t>
                      </a:r>
                    </a:p>
                  </a:txBody>
                  <a:tcPr marL="91441" marR="91441"/>
                </a:tc>
                <a:tc>
                  <a:txBody>
                    <a:bodyPr/>
                    <a:lstStyle/>
                    <a:p>
                      <a:pPr algn="ctr"/>
                      <a:r>
                        <a:rPr lang="nl-NL" sz="800"/>
                        <a:t>Vraag &amp; Aanbod</a:t>
                      </a:r>
                    </a:p>
                  </a:txBody>
                  <a:tcPr marL="91441" marR="91441"/>
                </a:tc>
                <a:tc>
                  <a:txBody>
                    <a:bodyPr/>
                    <a:lstStyle/>
                    <a:p>
                      <a:pPr algn="ctr"/>
                      <a:r>
                        <a:rPr lang="nl-NL" sz="800" err="1"/>
                        <a:t>Stake-holders</a:t>
                      </a:r>
                      <a:endParaRPr lang="nl-NL" sz="800"/>
                    </a:p>
                  </a:txBody>
                  <a:tcPr marL="91441" marR="91441"/>
                </a:tc>
                <a:tc>
                  <a:txBody>
                    <a:bodyPr/>
                    <a:lstStyle/>
                    <a:p>
                      <a:pPr algn="ctr"/>
                      <a:r>
                        <a:rPr lang="nl-NL" sz="800" err="1"/>
                        <a:t>Organi-serend</a:t>
                      </a:r>
                      <a:r>
                        <a:rPr lang="nl-NL" sz="800"/>
                        <a:t> vermogen</a:t>
                      </a:r>
                    </a:p>
                  </a:txBody>
                  <a:tcPr marL="91441" marR="91441"/>
                </a:tc>
                <a:tc>
                  <a:txBody>
                    <a:bodyPr/>
                    <a:lstStyle/>
                    <a:p>
                      <a:pPr algn="ctr"/>
                      <a:r>
                        <a:rPr lang="nl-NL" sz="800" err="1"/>
                        <a:t>Net-congestie</a:t>
                      </a:r>
                      <a:r>
                        <a:rPr lang="nl-NL" sz="800"/>
                        <a:t> </a:t>
                      </a:r>
                    </a:p>
                  </a:txBody>
                  <a:tcPr marL="91441" marR="91441"/>
                </a:tc>
                <a:tc>
                  <a:txBody>
                    <a:bodyPr/>
                    <a:lstStyle/>
                    <a:p>
                      <a:pPr algn="ctr"/>
                      <a:r>
                        <a:rPr lang="nl-NL" sz="800"/>
                        <a:t>Urgentie-gevoel?</a:t>
                      </a:r>
                    </a:p>
                  </a:txBody>
                  <a:tcPr marL="91441" marR="91441"/>
                </a:tc>
                <a:extLst>
                  <a:ext uri="{0D108BD9-81ED-4DB2-BD59-A6C34878D82A}">
                    <a16:rowId xmlns:a16="http://schemas.microsoft.com/office/drawing/2014/main" val="418619438"/>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r>
                        <a:rPr lang="nl-NL" sz="800"/>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1176977792"/>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3178796922"/>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2130443326"/>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2758749749"/>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504811235"/>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1055359840"/>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3688054262"/>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1145788291"/>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1653403493"/>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1138914292"/>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926605985"/>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4159451041"/>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Ja/nee</a:t>
                      </a:r>
                    </a:p>
                  </a:txBody>
                  <a:tcPr marL="91441" marR="91441"/>
                </a:tc>
                <a:extLst>
                  <a:ext uri="{0D108BD9-81ED-4DB2-BD59-A6C34878D82A}">
                    <a16:rowId xmlns:a16="http://schemas.microsoft.com/office/drawing/2014/main" val="1458807388"/>
                  </a:ext>
                </a:extLst>
              </a:tr>
            </a:tbl>
          </a:graphicData>
        </a:graphic>
      </p:graphicFrame>
      <p:graphicFrame>
        <p:nvGraphicFramePr>
          <p:cNvPr id="4" name="Tabel 6">
            <a:extLst>
              <a:ext uri="{FF2B5EF4-FFF2-40B4-BE49-F238E27FC236}">
                <a16:creationId xmlns:a16="http://schemas.microsoft.com/office/drawing/2014/main" id="{109324B3-236A-E9F6-2F0F-A2D2A822C721}"/>
              </a:ext>
            </a:extLst>
          </p:cNvPr>
          <p:cNvGraphicFramePr>
            <a:graphicFrameLocks noGrp="1"/>
          </p:cNvGraphicFramePr>
          <p:nvPr>
            <p:extLst>
              <p:ext uri="{D42A27DB-BD31-4B8C-83A1-F6EECF244321}">
                <p14:modId xmlns:p14="http://schemas.microsoft.com/office/powerpoint/2010/main" val="3204597842"/>
              </p:ext>
            </p:extLst>
          </p:nvPr>
        </p:nvGraphicFramePr>
        <p:xfrm>
          <a:off x="339789" y="6322226"/>
          <a:ext cx="6108637" cy="2592356"/>
        </p:xfrm>
        <a:graphic>
          <a:graphicData uri="http://schemas.openxmlformats.org/drawingml/2006/table">
            <a:tbl>
              <a:tblPr firstRow="1" bandRow="1">
                <a:tableStyleId>{93296810-A885-4BE3-A3E7-6D5BEEA58F35}</a:tableStyleId>
              </a:tblPr>
              <a:tblGrid>
                <a:gridCol w="815444">
                  <a:extLst>
                    <a:ext uri="{9D8B030D-6E8A-4147-A177-3AD203B41FA5}">
                      <a16:colId xmlns:a16="http://schemas.microsoft.com/office/drawing/2014/main" val="2303521025"/>
                    </a:ext>
                  </a:extLst>
                </a:gridCol>
                <a:gridCol w="1076960">
                  <a:extLst>
                    <a:ext uri="{9D8B030D-6E8A-4147-A177-3AD203B41FA5}">
                      <a16:colId xmlns:a16="http://schemas.microsoft.com/office/drawing/2014/main" val="397151792"/>
                    </a:ext>
                  </a:extLst>
                </a:gridCol>
                <a:gridCol w="1161915">
                  <a:extLst>
                    <a:ext uri="{9D8B030D-6E8A-4147-A177-3AD203B41FA5}">
                      <a16:colId xmlns:a16="http://schemas.microsoft.com/office/drawing/2014/main" val="2649486403"/>
                    </a:ext>
                  </a:extLst>
                </a:gridCol>
                <a:gridCol w="1018106">
                  <a:extLst>
                    <a:ext uri="{9D8B030D-6E8A-4147-A177-3AD203B41FA5}">
                      <a16:colId xmlns:a16="http://schemas.microsoft.com/office/drawing/2014/main" val="889166450"/>
                    </a:ext>
                  </a:extLst>
                </a:gridCol>
                <a:gridCol w="1018106">
                  <a:extLst>
                    <a:ext uri="{9D8B030D-6E8A-4147-A177-3AD203B41FA5}">
                      <a16:colId xmlns:a16="http://schemas.microsoft.com/office/drawing/2014/main" val="199332570"/>
                    </a:ext>
                  </a:extLst>
                </a:gridCol>
                <a:gridCol w="1018106">
                  <a:extLst>
                    <a:ext uri="{9D8B030D-6E8A-4147-A177-3AD203B41FA5}">
                      <a16:colId xmlns:a16="http://schemas.microsoft.com/office/drawing/2014/main" val="3614193079"/>
                    </a:ext>
                  </a:extLst>
                </a:gridCol>
              </a:tblGrid>
              <a:tr h="245396">
                <a:tc>
                  <a:txBody>
                    <a:bodyPr/>
                    <a:lstStyle/>
                    <a:p>
                      <a:pPr algn="ctr"/>
                      <a:r>
                        <a:rPr lang="en-US" sz="800" err="1"/>
                        <a:t>Kans</a:t>
                      </a:r>
                      <a:endParaRPr lang="nl-NL" sz="800"/>
                    </a:p>
                  </a:txBody>
                  <a:tcPr marL="91441" marR="91441"/>
                </a:tc>
                <a:tc>
                  <a:txBody>
                    <a:bodyPr/>
                    <a:lstStyle/>
                    <a:p>
                      <a:pPr algn="ctr"/>
                      <a:r>
                        <a:rPr lang="en-US" sz="800" err="1"/>
                        <a:t>Doelgroep</a:t>
                      </a:r>
                      <a:endParaRPr lang="nl-NL" sz="800"/>
                    </a:p>
                  </a:txBody>
                  <a:tcPr marL="91441" marR="91441"/>
                </a:tc>
                <a:tc>
                  <a:txBody>
                    <a:bodyPr/>
                    <a:lstStyle/>
                    <a:p>
                      <a:pPr algn="ctr"/>
                      <a:r>
                        <a:rPr lang="en-US" sz="800" err="1"/>
                        <a:t>Omvang</a:t>
                      </a:r>
                      <a:r>
                        <a:rPr lang="en-US" sz="800"/>
                        <a:t>/ </a:t>
                      </a:r>
                      <a:r>
                        <a:rPr lang="en-US" sz="800" err="1"/>
                        <a:t>potentie</a:t>
                      </a:r>
                      <a:endParaRPr lang="nl-NL" sz="800"/>
                    </a:p>
                  </a:txBody>
                  <a:tcPr marL="91441" marR="91441"/>
                </a:tc>
                <a:tc>
                  <a:txBody>
                    <a:bodyPr/>
                    <a:lstStyle/>
                    <a:p>
                      <a:pPr algn="ctr"/>
                      <a:r>
                        <a:rPr lang="en-US" sz="800" err="1"/>
                        <a:t>Potentie</a:t>
                      </a:r>
                      <a:r>
                        <a:rPr lang="en-US" sz="800"/>
                        <a:t> [MWh/j]</a:t>
                      </a:r>
                      <a:endParaRPr lang="nl-NL" sz="800"/>
                    </a:p>
                  </a:txBody>
                  <a:tcPr marL="91441" marR="91441"/>
                </a:tc>
                <a:tc>
                  <a:txBody>
                    <a:bodyPr/>
                    <a:lstStyle/>
                    <a:p>
                      <a:pPr algn="ctr"/>
                      <a:r>
                        <a:rPr lang="nl-NL" sz="800"/>
                        <a:t>Stakeholders</a:t>
                      </a:r>
                    </a:p>
                  </a:txBody>
                  <a:tcPr marL="91441" marR="91441"/>
                </a:tc>
                <a:tc>
                  <a:txBody>
                    <a:bodyPr/>
                    <a:lstStyle/>
                    <a:p>
                      <a:pPr algn="ctr"/>
                      <a:r>
                        <a:rPr lang="nl-NL" sz="800"/>
                        <a:t>Instrument</a:t>
                      </a:r>
                    </a:p>
                  </a:txBody>
                  <a:tcPr marL="91441" marR="91441"/>
                </a:tc>
                <a:extLst>
                  <a:ext uri="{0D108BD9-81ED-4DB2-BD59-A6C34878D82A}">
                    <a16:rowId xmlns:a16="http://schemas.microsoft.com/office/drawing/2014/main" val="418619438"/>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176977792"/>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3178796922"/>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2130443326"/>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2758749749"/>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504811235"/>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055359840"/>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3688054262"/>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145788291"/>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653403493"/>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645893286"/>
                  </a:ext>
                </a:extLst>
              </a:tr>
              <a:tr h="206074">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138914292"/>
                  </a:ext>
                </a:extLst>
              </a:tr>
            </a:tbl>
          </a:graphicData>
        </a:graphic>
      </p:graphicFrame>
    </p:spTree>
    <p:extLst>
      <p:ext uri="{BB962C8B-B14F-4D97-AF65-F5344CB8AC3E}">
        <p14:creationId xmlns:p14="http://schemas.microsoft.com/office/powerpoint/2010/main" val="1228014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400110"/>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5c: Bepaal de aanpak en prioriteer</a:t>
            </a:r>
            <a:endParaRPr lang="nl-NL" sz="2000">
              <a:solidFill>
                <a:srgbClr val="91C9FF"/>
              </a:solidFill>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1014417" y="1696557"/>
            <a:ext cx="4852417" cy="2633413"/>
          </a:xfrm>
          <a:prstGeom prst="rect">
            <a:avLst/>
          </a:prstGeom>
          <a:solidFill>
            <a:schemeClr val="bg1"/>
          </a:solidFill>
        </p:spPr>
        <p:txBody>
          <a:bodyPr wrap="square" rtlCol="0">
            <a:spAutoFit/>
          </a:bodyPr>
          <a:lstStyle/>
          <a:p>
            <a:r>
              <a:rPr lang="nl-NL" sz="1101" b="1">
                <a:solidFill>
                  <a:srgbClr val="233D5A"/>
                </a:solidFill>
                <a:latin typeface="Roboto Slab" pitchFamily="2" charset="0"/>
                <a:cs typeface="Times New Roman" panose="02020603050405020304" pitchFamily="18" charset="0"/>
              </a:rPr>
              <a:t>Projectaanpak</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Projectnaam	: </a:t>
            </a:r>
            <a:r>
              <a:rPr lang="nl-NL" sz="1101" b="1" u="dotted">
                <a:solidFill>
                  <a:srgbClr val="233D5A"/>
                </a:solidFill>
                <a:latin typeface="Roboto Slab" pitchFamily="2" charset="0"/>
                <a:cs typeface="Times New Roman" panose="02020603050405020304" pitchFamily="18" charset="0"/>
              </a:rPr>
              <a:t>		</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Doel en Resultaat	: </a:t>
            </a:r>
            <a:r>
              <a:rPr lang="nl-NL" sz="1101" b="1" u="dotted">
                <a:solidFill>
                  <a:srgbClr val="233D5A"/>
                </a:solidFill>
                <a:latin typeface="Roboto Slab" pitchFamily="2" charset="0"/>
                <a:cs typeface="Times New Roman" panose="02020603050405020304" pitchFamily="18" charset="0"/>
              </a:rPr>
              <a:t>		</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Doelgroep(en)	: </a:t>
            </a:r>
            <a:r>
              <a:rPr lang="nl-NL" sz="1101" b="1" u="dotted">
                <a:solidFill>
                  <a:srgbClr val="233D5A"/>
                </a:solidFill>
                <a:latin typeface="Roboto Slab" pitchFamily="2" charset="0"/>
                <a:cs typeface="Times New Roman" panose="02020603050405020304" pitchFamily="18" charset="0"/>
              </a:rPr>
              <a:t>		</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Stakeholders	: </a:t>
            </a:r>
            <a:r>
              <a:rPr lang="nl-NL" sz="1101" b="1" u="dotted">
                <a:solidFill>
                  <a:srgbClr val="233D5A"/>
                </a:solidFill>
                <a:latin typeface="Roboto Slab" pitchFamily="2" charset="0"/>
                <a:cs typeface="Times New Roman" panose="02020603050405020304" pitchFamily="18" charset="0"/>
              </a:rPr>
              <a:t>		</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Acties/aanpak	: </a:t>
            </a:r>
            <a:r>
              <a:rPr lang="nl-NL" sz="1101" b="1" u="dotted">
                <a:solidFill>
                  <a:srgbClr val="233D5A"/>
                </a:solidFill>
                <a:latin typeface="Roboto Slab" pitchFamily="2" charset="0"/>
                <a:cs typeface="Times New Roman" panose="02020603050405020304" pitchFamily="18" charset="0"/>
              </a:rPr>
              <a:t>		</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Verantwoordelijke	: </a:t>
            </a:r>
            <a:r>
              <a:rPr lang="nl-NL" sz="1101" b="1" u="dotted">
                <a:solidFill>
                  <a:srgbClr val="233D5A"/>
                </a:solidFill>
                <a:latin typeface="Roboto Slab" pitchFamily="2" charset="0"/>
                <a:cs typeface="Times New Roman" panose="02020603050405020304" pitchFamily="18" charset="0"/>
              </a:rPr>
              <a:t>		</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Planning/doorlooptijd	: </a:t>
            </a:r>
            <a:r>
              <a:rPr lang="nl-NL" sz="1101" b="1" u="dotted">
                <a:solidFill>
                  <a:srgbClr val="233D5A"/>
                </a:solidFill>
                <a:latin typeface="Roboto Slab" pitchFamily="2" charset="0"/>
                <a:cs typeface="Times New Roman" panose="02020603050405020304" pitchFamily="18" charset="0"/>
              </a:rPr>
              <a:t>		</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Benodigde middelen	: €</a:t>
            </a:r>
            <a:r>
              <a:rPr lang="nl-NL" sz="1101" b="1" u="dotted">
                <a:solidFill>
                  <a:srgbClr val="233D5A"/>
                </a:solidFill>
                <a:latin typeface="Roboto Slab" pitchFamily="2" charset="0"/>
                <a:cs typeface="Times New Roman" panose="02020603050405020304" pitchFamily="18" charset="0"/>
              </a:rPr>
              <a:t>		</a:t>
            </a:r>
            <a:endParaRPr lang="nl-NL" sz="1101" b="1">
              <a:solidFill>
                <a:srgbClr val="233D5A"/>
              </a:solidFill>
              <a:latin typeface="Roboto Slab" pitchFamily="2" charset="0"/>
              <a:cs typeface="Times New Roman" panose="02020603050405020304" pitchFamily="18" charset="0"/>
            </a:endParaRP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Benodigde inzet 	: </a:t>
            </a:r>
            <a:r>
              <a:rPr lang="nl-NL" sz="1101" b="1" u="dotted">
                <a:solidFill>
                  <a:srgbClr val="233D5A"/>
                </a:solidFill>
                <a:latin typeface="Roboto Slab" pitchFamily="2" charset="0"/>
                <a:cs typeface="Times New Roman" panose="02020603050405020304" pitchFamily="18" charset="0"/>
              </a:rPr>
              <a:t>		FTE</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Beleidsaanpassing?	: </a:t>
            </a:r>
            <a:r>
              <a:rPr lang="nl-NL" sz="1101" b="1" u="dotted">
                <a:solidFill>
                  <a:srgbClr val="233D5A"/>
                </a:solidFill>
                <a:latin typeface="Roboto Slab" pitchFamily="2" charset="0"/>
                <a:cs typeface="Times New Roman" panose="02020603050405020304" pitchFamily="18" charset="0"/>
              </a:rPr>
              <a:t>		</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Realisatie </a:t>
            </a:r>
            <a:r>
              <a:rPr lang="nl-NL" sz="1101" b="1" err="1">
                <a:solidFill>
                  <a:srgbClr val="233D5A"/>
                </a:solidFill>
                <a:latin typeface="Roboto Slab" pitchFamily="2" charset="0"/>
                <a:cs typeface="Times New Roman" panose="02020603050405020304" pitchFamily="18" charset="0"/>
              </a:rPr>
              <a:t>zonopwek</a:t>
            </a:r>
            <a:r>
              <a:rPr lang="nl-NL" sz="1101" b="1">
                <a:solidFill>
                  <a:srgbClr val="233D5A"/>
                </a:solidFill>
                <a:latin typeface="Roboto Slab" pitchFamily="2" charset="0"/>
                <a:cs typeface="Times New Roman" panose="02020603050405020304" pitchFamily="18" charset="0"/>
              </a:rPr>
              <a:t>	: </a:t>
            </a:r>
            <a:r>
              <a:rPr lang="nl-NL" sz="1101" b="1" u="dotted">
                <a:solidFill>
                  <a:srgbClr val="233D5A"/>
                </a:solidFill>
                <a:latin typeface="Roboto Slab" pitchFamily="2" charset="0"/>
                <a:cs typeface="Times New Roman" panose="02020603050405020304" pitchFamily="18" charset="0"/>
              </a:rPr>
              <a:t>	 	MWh</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Score haalbaarheid	</a:t>
            </a:r>
            <a:r>
              <a:rPr lang="nl-NL" sz="1101" b="1" u="dotted">
                <a:solidFill>
                  <a:srgbClr val="233D5A"/>
                </a:solidFill>
                <a:latin typeface="Roboto Slab" pitchFamily="2" charset="0"/>
                <a:cs typeface="Times New Roman" panose="02020603050405020304" pitchFamily="18" charset="0"/>
              </a:rPr>
              <a:t>:    ++   /   +   /   +-   /   -   /   --	</a:t>
            </a:r>
          </a:p>
          <a:p>
            <a:pPr marL="171450" indent="-171450">
              <a:buFont typeface="Arial" panose="020B0604020202020204" pitchFamily="34" charset="0"/>
              <a:buChar char="•"/>
            </a:pPr>
            <a:r>
              <a:rPr lang="nl-NL" sz="1101" b="1">
                <a:solidFill>
                  <a:srgbClr val="233D5A"/>
                </a:solidFill>
                <a:latin typeface="Roboto Slab" pitchFamily="2" charset="0"/>
                <a:cs typeface="Times New Roman" panose="02020603050405020304" pitchFamily="18" charset="0"/>
              </a:rPr>
              <a:t>Score Impact	</a:t>
            </a:r>
            <a:r>
              <a:rPr lang="nl-NL" sz="1101" b="1" u="dotted">
                <a:solidFill>
                  <a:srgbClr val="233D5A"/>
                </a:solidFill>
                <a:latin typeface="Roboto Slab" pitchFamily="2" charset="0"/>
                <a:cs typeface="Times New Roman" panose="02020603050405020304" pitchFamily="18" charset="0"/>
              </a:rPr>
              <a:t>:    ++   /   +   /   +-   /   -   /   --	</a:t>
            </a:r>
          </a:p>
          <a:p>
            <a:pPr marL="171450" indent="-171450">
              <a:buFont typeface="Arial" panose="020B0604020202020204" pitchFamily="34" charset="0"/>
              <a:buChar char="•"/>
            </a:pPr>
            <a:endParaRPr lang="nl-NL" sz="1101" b="1" u="dotted">
              <a:solidFill>
                <a:srgbClr val="233D5A"/>
              </a:solidFill>
              <a:latin typeface="Roboto Slab" pitchFamily="2" charset="0"/>
              <a:cs typeface="Times New Roman" panose="02020603050405020304" pitchFamily="18" charset="0"/>
            </a:endParaRPr>
          </a:p>
        </p:txBody>
      </p:sp>
      <p:sp>
        <p:nvSpPr>
          <p:cNvPr id="2" name="Tekstvak 1">
            <a:extLst>
              <a:ext uri="{FF2B5EF4-FFF2-40B4-BE49-F238E27FC236}">
                <a16:creationId xmlns:a16="http://schemas.microsoft.com/office/drawing/2014/main" id="{CF946B34-2C3E-9C82-9A8E-7334B675BDF7}"/>
              </a:ext>
            </a:extLst>
          </p:cNvPr>
          <p:cNvSpPr txBox="1"/>
          <p:nvPr/>
        </p:nvSpPr>
        <p:spPr>
          <a:xfrm>
            <a:off x="1014417" y="4544094"/>
            <a:ext cx="4852417" cy="4296561"/>
          </a:xfrm>
          <a:prstGeom prst="rect">
            <a:avLst/>
          </a:prstGeom>
          <a:solidFill>
            <a:schemeClr val="bg1"/>
          </a:solidFill>
        </p:spPr>
        <p:txBody>
          <a:bodyPr wrap="square" rtlCol="0">
            <a:spAutoFit/>
          </a:bodyPr>
          <a:lstStyle/>
          <a:p>
            <a:r>
              <a:rPr lang="nl-NL" sz="1101" b="1">
                <a:solidFill>
                  <a:srgbClr val="233D5A"/>
                </a:solidFill>
                <a:latin typeface="Roboto Slab" pitchFamily="2" charset="0"/>
                <a:cs typeface="Times New Roman" panose="02020603050405020304" pitchFamily="18" charset="0"/>
              </a:rPr>
              <a:t>Prioriteringslijst</a:t>
            </a: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r>
              <a:rPr lang="nl-NL" sz="800">
                <a:latin typeface="Roboto Slab" pitchFamily="2" charset="0"/>
                <a:cs typeface="Times New Roman" panose="02020603050405020304" pitchFamily="18" charset="0"/>
              </a:rPr>
              <a:t>* Tel de scores van impact en haalbaarheid op waarbij ++ = 5 punten en -- = 1 punt</a:t>
            </a:r>
          </a:p>
        </p:txBody>
      </p:sp>
      <p:graphicFrame>
        <p:nvGraphicFramePr>
          <p:cNvPr id="4" name="Tabel 6">
            <a:extLst>
              <a:ext uri="{FF2B5EF4-FFF2-40B4-BE49-F238E27FC236}">
                <a16:creationId xmlns:a16="http://schemas.microsoft.com/office/drawing/2014/main" id="{109324B3-236A-E9F6-2F0F-A2D2A822C721}"/>
              </a:ext>
            </a:extLst>
          </p:cNvPr>
          <p:cNvGraphicFramePr>
            <a:graphicFrameLocks noGrp="1"/>
          </p:cNvGraphicFramePr>
          <p:nvPr>
            <p:extLst>
              <p:ext uri="{D42A27DB-BD31-4B8C-83A1-F6EECF244321}">
                <p14:modId xmlns:p14="http://schemas.microsoft.com/office/powerpoint/2010/main" val="1086623209"/>
              </p:ext>
            </p:extLst>
          </p:nvPr>
        </p:nvGraphicFramePr>
        <p:xfrm>
          <a:off x="1217613" y="4939987"/>
          <a:ext cx="4494339" cy="3535680"/>
        </p:xfrm>
        <a:graphic>
          <a:graphicData uri="http://schemas.openxmlformats.org/drawingml/2006/table">
            <a:tbl>
              <a:tblPr firstRow="1" bandRow="1">
                <a:tableStyleId>{93296810-A885-4BE3-A3E7-6D5BEEA58F35}</a:tableStyleId>
              </a:tblPr>
              <a:tblGrid>
                <a:gridCol w="827116">
                  <a:extLst>
                    <a:ext uri="{9D8B030D-6E8A-4147-A177-3AD203B41FA5}">
                      <a16:colId xmlns:a16="http://schemas.microsoft.com/office/drawing/2014/main" val="2303521025"/>
                    </a:ext>
                  </a:extLst>
                </a:gridCol>
                <a:gridCol w="810896">
                  <a:extLst>
                    <a:ext uri="{9D8B030D-6E8A-4147-A177-3AD203B41FA5}">
                      <a16:colId xmlns:a16="http://schemas.microsoft.com/office/drawing/2014/main" val="397151792"/>
                    </a:ext>
                  </a:extLst>
                </a:gridCol>
                <a:gridCol w="1058593">
                  <a:extLst>
                    <a:ext uri="{9D8B030D-6E8A-4147-A177-3AD203B41FA5}">
                      <a16:colId xmlns:a16="http://schemas.microsoft.com/office/drawing/2014/main" val="2649486403"/>
                    </a:ext>
                  </a:extLst>
                </a:gridCol>
                <a:gridCol w="898867">
                  <a:extLst>
                    <a:ext uri="{9D8B030D-6E8A-4147-A177-3AD203B41FA5}">
                      <a16:colId xmlns:a16="http://schemas.microsoft.com/office/drawing/2014/main" val="889166450"/>
                    </a:ext>
                  </a:extLst>
                </a:gridCol>
                <a:gridCol w="898867">
                  <a:extLst>
                    <a:ext uri="{9D8B030D-6E8A-4147-A177-3AD203B41FA5}">
                      <a16:colId xmlns:a16="http://schemas.microsoft.com/office/drawing/2014/main" val="199332570"/>
                    </a:ext>
                  </a:extLst>
                </a:gridCol>
              </a:tblGrid>
              <a:tr h="245396">
                <a:tc>
                  <a:txBody>
                    <a:bodyPr/>
                    <a:lstStyle/>
                    <a:p>
                      <a:pPr algn="ctr"/>
                      <a:r>
                        <a:rPr lang="nl-NL" sz="800"/>
                        <a:t>Prioriteit</a:t>
                      </a:r>
                    </a:p>
                  </a:txBody>
                  <a:tcPr marL="91441" marR="91441"/>
                </a:tc>
                <a:tc>
                  <a:txBody>
                    <a:bodyPr/>
                    <a:lstStyle/>
                    <a:p>
                      <a:pPr algn="ctr"/>
                      <a:r>
                        <a:rPr lang="nl-NL" sz="800"/>
                        <a:t>Project/</a:t>
                      </a:r>
                    </a:p>
                    <a:p>
                      <a:pPr algn="ctr"/>
                      <a:r>
                        <a:rPr lang="nl-NL" sz="800"/>
                        <a:t>aanpak</a:t>
                      </a:r>
                    </a:p>
                  </a:txBody>
                  <a:tcPr marL="91441" marR="91441"/>
                </a:tc>
                <a:tc>
                  <a:txBody>
                    <a:bodyPr/>
                    <a:lstStyle/>
                    <a:p>
                      <a:pPr algn="ctr"/>
                      <a:r>
                        <a:rPr lang="nl-NL" sz="800"/>
                        <a:t>Score haalbarheid</a:t>
                      </a:r>
                    </a:p>
                  </a:txBody>
                  <a:tcPr marL="91441" marR="91441"/>
                </a:tc>
                <a:tc>
                  <a:txBody>
                    <a:bodyPr/>
                    <a:lstStyle/>
                    <a:p>
                      <a:pPr algn="ctr"/>
                      <a:r>
                        <a:rPr lang="nl-NL" sz="800"/>
                        <a:t>Score Impact</a:t>
                      </a:r>
                    </a:p>
                  </a:txBody>
                  <a:tcPr marL="91441" marR="91441"/>
                </a:tc>
                <a:tc>
                  <a:txBody>
                    <a:bodyPr/>
                    <a:lstStyle/>
                    <a:p>
                      <a:pPr algn="ctr"/>
                      <a:r>
                        <a:rPr lang="nl-NL" sz="800"/>
                        <a:t>Totaal score*</a:t>
                      </a:r>
                    </a:p>
                  </a:txBody>
                  <a:tcPr marL="91441" marR="91441"/>
                </a:tc>
                <a:extLst>
                  <a:ext uri="{0D108BD9-81ED-4DB2-BD59-A6C34878D82A}">
                    <a16:rowId xmlns:a16="http://schemas.microsoft.com/office/drawing/2014/main" val="418619438"/>
                  </a:ext>
                </a:extLst>
              </a:tr>
              <a:tr h="206074">
                <a:tc>
                  <a:txBody>
                    <a:bodyPr/>
                    <a:lstStyle/>
                    <a:p>
                      <a:r>
                        <a:rPr lang="nl-NL" sz="800"/>
                        <a:t>1</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extLst>
                  <a:ext uri="{0D108BD9-81ED-4DB2-BD59-A6C34878D82A}">
                    <a16:rowId xmlns:a16="http://schemas.microsoft.com/office/drawing/2014/main" val="1176977792"/>
                  </a:ext>
                </a:extLst>
              </a:tr>
              <a:tr h="206074">
                <a:tc>
                  <a:txBody>
                    <a:bodyPr/>
                    <a:lstStyle/>
                    <a:p>
                      <a:r>
                        <a:rPr lang="nl-NL" sz="800"/>
                        <a:t>2</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3178796922"/>
                  </a:ext>
                </a:extLst>
              </a:tr>
              <a:tr h="206074">
                <a:tc>
                  <a:txBody>
                    <a:bodyPr/>
                    <a:lstStyle/>
                    <a:p>
                      <a:r>
                        <a:rPr lang="nl-NL" sz="800"/>
                        <a:t>3</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2130443326"/>
                  </a:ext>
                </a:extLst>
              </a:tr>
              <a:tr h="206074">
                <a:tc>
                  <a:txBody>
                    <a:bodyPr/>
                    <a:lstStyle/>
                    <a:p>
                      <a:r>
                        <a:rPr lang="nl-NL" sz="800"/>
                        <a:t>4</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2758749749"/>
                  </a:ext>
                </a:extLst>
              </a:tr>
              <a:tr h="206074">
                <a:tc>
                  <a:txBody>
                    <a:bodyPr/>
                    <a:lstStyle/>
                    <a:p>
                      <a:r>
                        <a:rPr lang="nl-NL" sz="800"/>
                        <a:t>5</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504811235"/>
                  </a:ext>
                </a:extLst>
              </a:tr>
              <a:tr h="206074">
                <a:tc>
                  <a:txBody>
                    <a:bodyPr/>
                    <a:lstStyle/>
                    <a:p>
                      <a:r>
                        <a:rPr lang="nl-NL" sz="800"/>
                        <a:t>6</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055359840"/>
                  </a:ext>
                </a:extLst>
              </a:tr>
              <a:tr h="206074">
                <a:tc>
                  <a:txBody>
                    <a:bodyPr/>
                    <a:lstStyle/>
                    <a:p>
                      <a:r>
                        <a:rPr lang="nl-NL" sz="800"/>
                        <a:t>7</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3688054262"/>
                  </a:ext>
                </a:extLst>
              </a:tr>
              <a:tr h="206074">
                <a:tc>
                  <a:txBody>
                    <a:bodyPr/>
                    <a:lstStyle/>
                    <a:p>
                      <a:r>
                        <a:rPr lang="nl-NL" sz="800"/>
                        <a:t>8</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145788291"/>
                  </a:ext>
                </a:extLst>
              </a:tr>
              <a:tr h="206074">
                <a:tc>
                  <a:txBody>
                    <a:bodyPr/>
                    <a:lstStyle/>
                    <a:p>
                      <a:r>
                        <a:rPr lang="nl-NL" sz="800"/>
                        <a:t>9</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653403493"/>
                  </a:ext>
                </a:extLst>
              </a:tr>
              <a:tr h="206074">
                <a:tc>
                  <a:txBody>
                    <a:bodyPr/>
                    <a:lstStyle/>
                    <a:p>
                      <a:r>
                        <a:rPr lang="nl-NL" sz="800"/>
                        <a:t>10</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645893286"/>
                  </a:ext>
                </a:extLst>
              </a:tr>
              <a:tr h="206074">
                <a:tc>
                  <a:txBody>
                    <a:bodyPr/>
                    <a:lstStyle/>
                    <a:p>
                      <a:r>
                        <a:rPr lang="nl-NL" sz="800"/>
                        <a:t>…</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4137893489"/>
                  </a:ext>
                </a:extLst>
              </a:tr>
              <a:tr h="206074">
                <a:tc>
                  <a:txBody>
                    <a:bodyPr/>
                    <a:lstStyle/>
                    <a:p>
                      <a:r>
                        <a:rPr lang="nl-NL" sz="800"/>
                        <a:t>…</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4276816232"/>
                  </a:ext>
                </a:extLst>
              </a:tr>
              <a:tr h="206074">
                <a:tc>
                  <a:txBody>
                    <a:bodyPr/>
                    <a:lstStyle/>
                    <a:p>
                      <a:r>
                        <a:rPr lang="nl-NL" sz="800"/>
                        <a:t>…</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3915400491"/>
                  </a:ext>
                </a:extLst>
              </a:tr>
              <a:tr h="206074">
                <a:tc>
                  <a:txBody>
                    <a:bodyPr/>
                    <a:lstStyle/>
                    <a:p>
                      <a:r>
                        <a:rPr lang="nl-NL" sz="800"/>
                        <a:t>…</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138914292"/>
                  </a:ext>
                </a:extLst>
              </a:tr>
              <a:tr h="206074">
                <a:tc>
                  <a:txBody>
                    <a:bodyPr/>
                    <a:lstStyle/>
                    <a:p>
                      <a:r>
                        <a:rPr lang="nl-NL" sz="800" b="1"/>
                        <a:t>Totaal</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dotted" strike="noStrike" kern="1200" cap="none" spc="0" normalizeH="0" baseline="0" noProof="0">
                          <a:ln>
                            <a:noFill/>
                          </a:ln>
                          <a:solidFill>
                            <a:prstClr val="black"/>
                          </a:solidFill>
                          <a:effectLst/>
                          <a:uLnTx/>
                          <a:uFillTx/>
                          <a:latin typeface="Calibri" panose="020F0502020204030204"/>
                          <a:ea typeface="+mn-ea"/>
                          <a:cs typeface="+mn-cs"/>
                        </a:rPr>
                        <a:t>              </a:t>
                      </a: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801269285"/>
                  </a:ext>
                </a:extLst>
              </a:tr>
            </a:tbl>
          </a:graphicData>
        </a:graphic>
      </p:graphicFrame>
    </p:spTree>
    <p:extLst>
      <p:ext uri="{BB962C8B-B14F-4D97-AF65-F5344CB8AC3E}">
        <p14:creationId xmlns:p14="http://schemas.microsoft.com/office/powerpoint/2010/main" val="1982133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707886"/>
          </a:xfrm>
          <a:prstGeom prst="rect">
            <a:avLst/>
          </a:prstGeom>
          <a:solidFill>
            <a:schemeClr val="bg1"/>
          </a:solidFill>
        </p:spPr>
        <p:txBody>
          <a:bodyPr wrap="square" rtlCol="0">
            <a:spAutoFit/>
          </a:bodyPr>
          <a:lstStyle/>
          <a:p>
            <a:pPr algn="ctr"/>
            <a:r>
              <a:rPr lang="nl-NL" sz="2000" b="1" dirty="0">
                <a:solidFill>
                  <a:srgbClr val="91C9FF"/>
                </a:solidFill>
                <a:latin typeface="Roboto Slab" pitchFamily="2" charset="0"/>
                <a:ea typeface="Calibri" panose="020F0502020204030204" pitchFamily="34" charset="0"/>
                <a:cs typeface="Times New Roman" panose="02020603050405020304" pitchFamily="18" charset="0"/>
              </a:rPr>
              <a:t>Stap 5c: Bepaal je participatie en communicatieaanpak</a:t>
            </a:r>
            <a:endParaRPr lang="nl-NL" sz="2000" dirty="0">
              <a:solidFill>
                <a:srgbClr val="91C9FF"/>
              </a:solidFill>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1014417" y="1795617"/>
            <a:ext cx="4852417" cy="7207358"/>
          </a:xfrm>
          <a:prstGeom prst="rect">
            <a:avLst/>
          </a:prstGeom>
          <a:solidFill>
            <a:schemeClr val="bg1"/>
          </a:solidFill>
        </p:spPr>
        <p:txBody>
          <a:bodyPr wrap="square" rtlCol="0">
            <a:spAutoFit/>
          </a:bodyPr>
          <a:lstStyle/>
          <a:p>
            <a:r>
              <a:rPr lang="nl-NL" sz="1101">
                <a:solidFill>
                  <a:srgbClr val="233D5A"/>
                </a:solidFill>
                <a:latin typeface="Roboto Slab" pitchFamily="2" charset="0"/>
                <a:cs typeface="Times New Roman" panose="02020603050405020304" pitchFamily="18" charset="0"/>
              </a:rPr>
              <a:t>Een goed participatieproces inrichten is niet vanzelfsprekend. Het vraagt om het investeren van tijd en middelen, omdat veel verschillende aspecten samenkomen in een participatieproces. Van juridisch tot bestuurlijk, van organisatorisch tot psychologisch. Er zijn veel vragen waar je over wilt nadenken, voordat je met de praktische inrichting begint: </a:t>
            </a:r>
          </a:p>
          <a:p>
            <a:endParaRPr lang="nl-NL" sz="1101">
              <a:solidFill>
                <a:srgbClr val="233D5A"/>
              </a:solidFill>
              <a:latin typeface="Roboto Slab" pitchFamily="2" charset="0"/>
              <a:cs typeface="Times New Roman" panose="02020603050405020304" pitchFamily="18" charset="0"/>
            </a:endParaRPr>
          </a:p>
          <a:p>
            <a:r>
              <a:rPr lang="nl-NL" sz="1101">
                <a:solidFill>
                  <a:srgbClr val="233D5A"/>
                </a:solidFill>
                <a:latin typeface="Roboto Slab" pitchFamily="2" charset="0"/>
                <a:cs typeface="Times New Roman" panose="02020603050405020304" pitchFamily="18" charset="0"/>
              </a:rPr>
              <a:t>Wat is het doel van de participatie? Wat wil je ermee bereiken? </a:t>
            </a:r>
          </a:p>
          <a:p>
            <a:pPr marL="171450" indent="-171450">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182563"/>
            <a:r>
              <a:rPr lang="nl-NL" sz="1101" u="dotted">
                <a:solidFill>
                  <a:srgbClr val="233D5A"/>
                </a:solidFill>
                <a:latin typeface="Roboto Slab" pitchFamily="2" charset="0"/>
                <a:cs typeface="Times New Roman" panose="02020603050405020304" pitchFamily="18" charset="0"/>
              </a:rPr>
              <a:t> 					</a:t>
            </a:r>
          </a:p>
          <a:p>
            <a:r>
              <a:rPr lang="nl-NL" sz="1101">
                <a:solidFill>
                  <a:srgbClr val="233D5A"/>
                </a:solidFill>
                <a:latin typeface="Roboto Slab" pitchFamily="2" charset="0"/>
                <a:cs typeface="Times New Roman" panose="02020603050405020304" pitchFamily="18" charset="0"/>
              </a:rPr>
              <a:t>Wanneer vindt de participatie plaats? Wat is een logisch moment in het proces om mensen te betrekken? </a:t>
            </a:r>
          </a:p>
          <a:p>
            <a:pPr marL="171450" indent="-171450">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indent="182563"/>
            <a:r>
              <a:rPr lang="nl-NL" sz="1101" u="dotted">
                <a:solidFill>
                  <a:srgbClr val="233D5A"/>
                </a:solidFill>
                <a:latin typeface="Roboto Slab" pitchFamily="2" charset="0"/>
                <a:cs typeface="Times New Roman" panose="02020603050405020304" pitchFamily="18" charset="0"/>
              </a:rPr>
              <a:t> 					</a:t>
            </a:r>
          </a:p>
          <a:p>
            <a:r>
              <a:rPr lang="nl-NL" sz="1101">
                <a:solidFill>
                  <a:srgbClr val="233D5A"/>
                </a:solidFill>
                <a:latin typeface="Roboto Slab" pitchFamily="2" charset="0"/>
                <a:cs typeface="Times New Roman" panose="02020603050405020304" pitchFamily="18" charset="0"/>
              </a:rPr>
              <a:t>Wie moet er betrokken worden? Wie mag niet ontbreken en behoeft dus speciale aandacht? </a:t>
            </a:r>
          </a:p>
          <a:p>
            <a:pPr marL="171450" indent="-171450">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182563"/>
            <a:r>
              <a:rPr lang="nl-NL" sz="1101" u="dotted">
                <a:solidFill>
                  <a:srgbClr val="233D5A"/>
                </a:solidFill>
                <a:latin typeface="Roboto Slab" pitchFamily="2" charset="0"/>
                <a:cs typeface="Times New Roman" panose="02020603050405020304" pitchFamily="18" charset="0"/>
              </a:rPr>
              <a:t> 					</a:t>
            </a:r>
          </a:p>
          <a:p>
            <a:r>
              <a:rPr lang="nl-NL" sz="1101">
                <a:solidFill>
                  <a:srgbClr val="233D5A"/>
                </a:solidFill>
                <a:latin typeface="Roboto Slab" pitchFamily="2" charset="0"/>
                <a:cs typeface="Times New Roman" panose="02020603050405020304" pitchFamily="18" charset="0"/>
              </a:rPr>
              <a:t>Waar mogen inwoners over meepraten en hoe groot is hun invloed? Welke trede van de participatieladder pas je toe?  </a:t>
            </a:r>
          </a:p>
          <a:p>
            <a:pPr marL="171450" indent="-171450">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182563"/>
            <a:r>
              <a:rPr lang="nl-NL" sz="1101" u="dotted">
                <a:solidFill>
                  <a:srgbClr val="233D5A"/>
                </a:solidFill>
                <a:latin typeface="Roboto Slab" pitchFamily="2" charset="0"/>
                <a:cs typeface="Times New Roman" panose="02020603050405020304" pitchFamily="18" charset="0"/>
              </a:rPr>
              <a:t> 					</a:t>
            </a:r>
          </a:p>
          <a:p>
            <a:r>
              <a:rPr lang="nl-NL" sz="1101">
                <a:solidFill>
                  <a:srgbClr val="233D5A"/>
                </a:solidFill>
                <a:latin typeface="Roboto Slab" pitchFamily="2" charset="0"/>
                <a:cs typeface="Times New Roman" panose="02020603050405020304" pitchFamily="18" charset="0"/>
              </a:rPr>
              <a:t>Welke sentiment leeft er onder de inwoners (welk verleden is er op het gebied van participatie of andere projecten)? </a:t>
            </a:r>
          </a:p>
          <a:p>
            <a:pPr marL="171450" indent="-171450">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marL="182563"/>
            <a:r>
              <a:rPr lang="nl-NL" sz="1101" u="dotted">
                <a:solidFill>
                  <a:srgbClr val="233D5A"/>
                </a:solidFill>
                <a:latin typeface="Roboto Slab" pitchFamily="2" charset="0"/>
                <a:cs typeface="Times New Roman" panose="02020603050405020304" pitchFamily="18" charset="0"/>
              </a:rPr>
              <a:t> 					</a:t>
            </a:r>
          </a:p>
          <a:p>
            <a:r>
              <a:rPr lang="nl-NL" sz="1101">
                <a:solidFill>
                  <a:srgbClr val="233D5A"/>
                </a:solidFill>
                <a:latin typeface="Roboto Slab" pitchFamily="2" charset="0"/>
                <a:cs typeface="Times New Roman" panose="02020603050405020304" pitchFamily="18" charset="0"/>
              </a:rPr>
              <a:t>Wat gebeurt er met de uitkomsten van het participatieproces? Welke plek krijgen die uitkomsten in het proces en wie zorgt daarvoor?  </a:t>
            </a:r>
          </a:p>
          <a:p>
            <a:pPr marL="171450" indent="-171450">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indent="182563"/>
            <a:r>
              <a:rPr lang="nl-NL" sz="1101" u="dotted">
                <a:solidFill>
                  <a:srgbClr val="233D5A"/>
                </a:solidFill>
                <a:latin typeface="Roboto Slab" pitchFamily="2" charset="0"/>
                <a:cs typeface="Times New Roman" panose="02020603050405020304" pitchFamily="18" charset="0"/>
              </a:rPr>
              <a:t> 					</a:t>
            </a:r>
          </a:p>
          <a:p>
            <a:r>
              <a:rPr lang="nl-NL" sz="1101">
                <a:solidFill>
                  <a:srgbClr val="233D5A"/>
                </a:solidFill>
                <a:latin typeface="Roboto Slab" pitchFamily="2" charset="0"/>
                <a:cs typeface="Times New Roman" panose="02020603050405020304" pitchFamily="18" charset="0"/>
              </a:rPr>
              <a:t>Welke rol spelen de volksvertegenwoordigers in het participatietraject? Moeten zij vooraf specifieke kaders stellen of alleen geïnformeerd worden over de keuzes die gemaakt worden? Hoe wordt er gerapporteerd over het verloop van het proces en de uitkomsten?   </a:t>
            </a:r>
          </a:p>
          <a:p>
            <a:pPr marL="171450" indent="-171450">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indent="182563"/>
            <a:r>
              <a:rPr lang="nl-NL" sz="1101" u="dotted">
                <a:solidFill>
                  <a:srgbClr val="233D5A"/>
                </a:solidFill>
                <a:latin typeface="Roboto Slab" pitchFamily="2" charset="0"/>
                <a:cs typeface="Times New Roman" panose="02020603050405020304" pitchFamily="18" charset="0"/>
              </a:rPr>
              <a:t> 					</a:t>
            </a:r>
          </a:p>
          <a:p>
            <a:r>
              <a:rPr lang="nl-NL" sz="1101">
                <a:solidFill>
                  <a:srgbClr val="233D5A"/>
                </a:solidFill>
                <a:latin typeface="Roboto Slab" pitchFamily="2" charset="0"/>
                <a:cs typeface="Times New Roman" panose="02020603050405020304" pitchFamily="18" charset="0"/>
              </a:rPr>
              <a:t>Welk(e) participatiemiddel(en) zet je in? (Een (online)bijeenkomst, gesprekken op de markt, enquête, burgerforum of burgerberaad, omgevingsadviesraad,..)</a:t>
            </a:r>
          </a:p>
          <a:p>
            <a:pPr marL="171450" indent="-171450">
              <a:buFont typeface="Arial" panose="020B0604020202020204" pitchFamily="34" charset="0"/>
              <a:buChar char="•"/>
            </a:pPr>
            <a:r>
              <a:rPr lang="nl-NL" sz="1101" u="dotted">
                <a:solidFill>
                  <a:srgbClr val="233D5A"/>
                </a:solidFill>
                <a:latin typeface="Roboto Slab" pitchFamily="2" charset="0"/>
                <a:cs typeface="Times New Roman" panose="02020603050405020304" pitchFamily="18" charset="0"/>
              </a:rPr>
              <a:t> 					</a:t>
            </a:r>
          </a:p>
          <a:p>
            <a:pPr indent="182563"/>
            <a:r>
              <a:rPr lang="nl-NL" sz="1101" u="dotted">
                <a:solidFill>
                  <a:srgbClr val="233D5A"/>
                </a:solidFill>
                <a:latin typeface="Roboto Slab" pitchFamily="2" charset="0"/>
                <a:cs typeface="Times New Roman" panose="02020603050405020304" pitchFamily="18" charset="0"/>
              </a:rPr>
              <a:t> 					</a:t>
            </a:r>
            <a:endParaRPr lang="nl-NL" sz="1101">
              <a:solidFill>
                <a:srgbClr val="233D5A"/>
              </a:solidFill>
              <a:latin typeface="Roboto Slab" pitchFamily="2" charset="0"/>
              <a:cs typeface="Times New Roman" panose="02020603050405020304" pitchFamily="18" charset="0"/>
            </a:endParaRPr>
          </a:p>
        </p:txBody>
      </p:sp>
    </p:spTree>
    <p:extLst>
      <p:ext uri="{BB962C8B-B14F-4D97-AF65-F5344CB8AC3E}">
        <p14:creationId xmlns:p14="http://schemas.microsoft.com/office/powerpoint/2010/main" val="4010860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13" name="Tekstvak 12">
            <a:extLst>
              <a:ext uri="{FF2B5EF4-FFF2-40B4-BE49-F238E27FC236}">
                <a16:creationId xmlns:a16="http://schemas.microsoft.com/office/drawing/2014/main" id="{8EFFD951-03E6-51DD-065B-0E79D6CCC937}"/>
              </a:ext>
            </a:extLst>
          </p:cNvPr>
          <p:cNvSpPr txBox="1"/>
          <p:nvPr/>
        </p:nvSpPr>
        <p:spPr>
          <a:xfrm>
            <a:off x="174035" y="6037993"/>
            <a:ext cx="6533181" cy="3141629"/>
          </a:xfrm>
          <a:prstGeom prst="rect">
            <a:avLst/>
          </a:prstGeom>
          <a:solidFill>
            <a:schemeClr val="bg1"/>
          </a:solidFill>
        </p:spPr>
        <p:txBody>
          <a:bodyPr wrap="square" rtlCol="0">
            <a:spAutoFit/>
          </a:bodyPr>
          <a:lstStyle/>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p:txBody>
      </p:sp>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400110"/>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6: Planning, rollen en middelen</a:t>
            </a:r>
            <a:endParaRPr lang="nl-NL" sz="2000">
              <a:solidFill>
                <a:srgbClr val="91C9FF"/>
              </a:solidFill>
            </a:endParaRPr>
          </a:p>
        </p:txBody>
      </p:sp>
      <p:sp>
        <p:nvSpPr>
          <p:cNvPr id="2" name="Tekstvak 1">
            <a:extLst>
              <a:ext uri="{FF2B5EF4-FFF2-40B4-BE49-F238E27FC236}">
                <a16:creationId xmlns:a16="http://schemas.microsoft.com/office/drawing/2014/main" id="{CF946B34-2C3E-9C82-9A8E-7334B675BDF7}"/>
              </a:ext>
            </a:extLst>
          </p:cNvPr>
          <p:cNvSpPr txBox="1"/>
          <p:nvPr/>
        </p:nvSpPr>
        <p:spPr>
          <a:xfrm>
            <a:off x="174035" y="1575342"/>
            <a:ext cx="6533181" cy="4327467"/>
          </a:xfrm>
          <a:prstGeom prst="rect">
            <a:avLst/>
          </a:prstGeom>
          <a:solidFill>
            <a:schemeClr val="bg1"/>
          </a:solidFill>
        </p:spPr>
        <p:txBody>
          <a:bodyPr wrap="square" rtlCol="0">
            <a:spAutoFit/>
          </a:bodyPr>
          <a:lstStyle/>
          <a:p>
            <a:r>
              <a:rPr lang="nl-NL" sz="1101" b="1">
                <a:solidFill>
                  <a:srgbClr val="233D5A"/>
                </a:solidFill>
                <a:latin typeface="Roboto Slab" pitchFamily="2" charset="0"/>
                <a:cs typeface="Times New Roman" panose="02020603050405020304" pitchFamily="18" charset="0"/>
              </a:rPr>
              <a:t>Prioriteringslijst</a:t>
            </a: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p:txBody>
      </p:sp>
      <p:graphicFrame>
        <p:nvGraphicFramePr>
          <p:cNvPr id="4" name="Tabel 6">
            <a:extLst>
              <a:ext uri="{FF2B5EF4-FFF2-40B4-BE49-F238E27FC236}">
                <a16:creationId xmlns:a16="http://schemas.microsoft.com/office/drawing/2014/main" id="{109324B3-236A-E9F6-2F0F-A2D2A822C721}"/>
              </a:ext>
            </a:extLst>
          </p:cNvPr>
          <p:cNvGraphicFramePr>
            <a:graphicFrameLocks noGrp="1"/>
          </p:cNvGraphicFramePr>
          <p:nvPr>
            <p:extLst>
              <p:ext uri="{D42A27DB-BD31-4B8C-83A1-F6EECF244321}">
                <p14:modId xmlns:p14="http://schemas.microsoft.com/office/powerpoint/2010/main" val="715432289"/>
              </p:ext>
            </p:extLst>
          </p:nvPr>
        </p:nvGraphicFramePr>
        <p:xfrm>
          <a:off x="386308" y="1910275"/>
          <a:ext cx="6108634" cy="3657600"/>
        </p:xfrm>
        <a:graphic>
          <a:graphicData uri="http://schemas.openxmlformats.org/drawingml/2006/table">
            <a:tbl>
              <a:tblPr firstRow="1" bandRow="1">
                <a:tableStyleId>{93296810-A885-4BE3-A3E7-6D5BEEA58F35}</a:tableStyleId>
              </a:tblPr>
              <a:tblGrid>
                <a:gridCol w="702627">
                  <a:extLst>
                    <a:ext uri="{9D8B030D-6E8A-4147-A177-3AD203B41FA5}">
                      <a16:colId xmlns:a16="http://schemas.microsoft.com/office/drawing/2014/main" val="2303521025"/>
                    </a:ext>
                  </a:extLst>
                </a:gridCol>
                <a:gridCol w="688848">
                  <a:extLst>
                    <a:ext uri="{9D8B030D-6E8A-4147-A177-3AD203B41FA5}">
                      <a16:colId xmlns:a16="http://schemas.microsoft.com/office/drawing/2014/main" val="397151792"/>
                    </a:ext>
                  </a:extLst>
                </a:gridCol>
                <a:gridCol w="899264">
                  <a:extLst>
                    <a:ext uri="{9D8B030D-6E8A-4147-A177-3AD203B41FA5}">
                      <a16:colId xmlns:a16="http://schemas.microsoft.com/office/drawing/2014/main" val="2649486403"/>
                    </a:ext>
                  </a:extLst>
                </a:gridCol>
                <a:gridCol w="763579">
                  <a:extLst>
                    <a:ext uri="{9D8B030D-6E8A-4147-A177-3AD203B41FA5}">
                      <a16:colId xmlns:a16="http://schemas.microsoft.com/office/drawing/2014/main" val="889166450"/>
                    </a:ext>
                  </a:extLst>
                </a:gridCol>
                <a:gridCol w="763579">
                  <a:extLst>
                    <a:ext uri="{9D8B030D-6E8A-4147-A177-3AD203B41FA5}">
                      <a16:colId xmlns:a16="http://schemas.microsoft.com/office/drawing/2014/main" val="199332570"/>
                    </a:ext>
                  </a:extLst>
                </a:gridCol>
                <a:gridCol w="763579">
                  <a:extLst>
                    <a:ext uri="{9D8B030D-6E8A-4147-A177-3AD203B41FA5}">
                      <a16:colId xmlns:a16="http://schemas.microsoft.com/office/drawing/2014/main" val="3614193079"/>
                    </a:ext>
                  </a:extLst>
                </a:gridCol>
                <a:gridCol w="763579">
                  <a:extLst>
                    <a:ext uri="{9D8B030D-6E8A-4147-A177-3AD203B41FA5}">
                      <a16:colId xmlns:a16="http://schemas.microsoft.com/office/drawing/2014/main" val="2462449372"/>
                    </a:ext>
                  </a:extLst>
                </a:gridCol>
                <a:gridCol w="763579">
                  <a:extLst>
                    <a:ext uri="{9D8B030D-6E8A-4147-A177-3AD203B41FA5}">
                      <a16:colId xmlns:a16="http://schemas.microsoft.com/office/drawing/2014/main" val="3857155908"/>
                    </a:ext>
                  </a:extLst>
                </a:gridCol>
              </a:tblGrid>
              <a:tr h="245396">
                <a:tc>
                  <a:txBody>
                    <a:bodyPr/>
                    <a:lstStyle/>
                    <a:p>
                      <a:pPr algn="ctr"/>
                      <a:r>
                        <a:rPr lang="nl-NL" sz="800"/>
                        <a:t>Prioriteit</a:t>
                      </a:r>
                    </a:p>
                  </a:txBody>
                  <a:tcPr marL="91441" marR="91441"/>
                </a:tc>
                <a:tc>
                  <a:txBody>
                    <a:bodyPr/>
                    <a:lstStyle/>
                    <a:p>
                      <a:pPr algn="ctr"/>
                      <a:r>
                        <a:rPr lang="nl-NL" sz="800"/>
                        <a:t>Project/</a:t>
                      </a:r>
                    </a:p>
                    <a:p>
                      <a:pPr algn="ctr"/>
                      <a:r>
                        <a:rPr lang="nl-NL" sz="800"/>
                        <a:t>aanpak</a:t>
                      </a:r>
                    </a:p>
                  </a:txBody>
                  <a:tcPr marL="91441" marR="91441"/>
                </a:tc>
                <a:tc>
                  <a:txBody>
                    <a:bodyPr/>
                    <a:lstStyle/>
                    <a:p>
                      <a:pPr marL="0" marR="0" lvl="0" indent="0" algn="ctr" defTabSz="514329" rtl="0" eaLnBrk="1" fontAlgn="auto" latinLnBrk="0" hangingPunct="1">
                        <a:lnSpc>
                          <a:spcPct val="100000"/>
                        </a:lnSpc>
                        <a:spcBef>
                          <a:spcPts val="0"/>
                        </a:spcBef>
                        <a:spcAft>
                          <a:spcPts val="0"/>
                        </a:spcAft>
                        <a:buClrTx/>
                        <a:buSzTx/>
                        <a:buFontTx/>
                        <a:buNone/>
                        <a:tabLst/>
                        <a:defRPr/>
                      </a:pPr>
                      <a:r>
                        <a:rPr lang="nl-NL" sz="800"/>
                        <a:t>Doelgroep</a:t>
                      </a:r>
                    </a:p>
                    <a:p>
                      <a:pPr algn="ctr"/>
                      <a:endParaRPr lang="nl-NL" sz="800"/>
                    </a:p>
                  </a:txBody>
                  <a:tcPr marL="91441" marR="91441"/>
                </a:tc>
                <a:tc>
                  <a:txBody>
                    <a:bodyPr/>
                    <a:lstStyle/>
                    <a:p>
                      <a:pPr algn="ctr"/>
                      <a:r>
                        <a:rPr lang="nl-NL" sz="800"/>
                        <a:t>Trekken en betrokkenen</a:t>
                      </a:r>
                    </a:p>
                  </a:txBody>
                  <a:tcPr marL="91441" marR="91441"/>
                </a:tc>
                <a:tc>
                  <a:txBody>
                    <a:bodyPr/>
                    <a:lstStyle/>
                    <a:p>
                      <a:pPr algn="ctr"/>
                      <a:r>
                        <a:rPr lang="nl-NL" sz="800"/>
                        <a:t>Benodigde middelen [€]</a:t>
                      </a:r>
                    </a:p>
                  </a:txBody>
                  <a:tcPr marL="91441" marR="91441"/>
                </a:tc>
                <a:tc>
                  <a:txBody>
                    <a:bodyPr/>
                    <a:lstStyle/>
                    <a:p>
                      <a:pPr algn="ctr"/>
                      <a:r>
                        <a:rPr lang="nl-NL" sz="800"/>
                        <a:t>Benodigde capaciteit [FTE]</a:t>
                      </a:r>
                    </a:p>
                  </a:txBody>
                  <a:tcPr marL="91441" marR="91441"/>
                </a:tc>
                <a:tc>
                  <a:txBody>
                    <a:bodyPr/>
                    <a:lstStyle/>
                    <a:p>
                      <a:pPr algn="ctr"/>
                      <a:r>
                        <a:rPr lang="nl-NL" sz="800"/>
                        <a:t>Verwachte </a:t>
                      </a:r>
                      <a:r>
                        <a:rPr lang="nl-NL" sz="800" err="1"/>
                        <a:t>zonopwek</a:t>
                      </a:r>
                      <a:r>
                        <a:rPr lang="nl-NL" sz="800"/>
                        <a:t> [MWh/jaar]</a:t>
                      </a:r>
                    </a:p>
                  </a:txBody>
                  <a:tcPr marL="91441" marR="91441"/>
                </a:tc>
                <a:tc>
                  <a:txBody>
                    <a:bodyPr/>
                    <a:lstStyle/>
                    <a:p>
                      <a:pPr algn="ctr"/>
                      <a:r>
                        <a:rPr lang="nl-NL" sz="800"/>
                        <a:t>Prioriteit</a:t>
                      </a:r>
                    </a:p>
                  </a:txBody>
                  <a:tcPr marL="91441" marR="91441"/>
                </a:tc>
                <a:extLst>
                  <a:ext uri="{0D108BD9-81ED-4DB2-BD59-A6C34878D82A}">
                    <a16:rowId xmlns:a16="http://schemas.microsoft.com/office/drawing/2014/main" val="418619438"/>
                  </a:ext>
                </a:extLst>
              </a:tr>
              <a:tr h="206074">
                <a:tc>
                  <a:txBody>
                    <a:bodyPr/>
                    <a:lstStyle/>
                    <a:p>
                      <a:r>
                        <a:rPr lang="nl-NL" sz="800"/>
                        <a:t>1</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176977792"/>
                  </a:ext>
                </a:extLst>
              </a:tr>
              <a:tr h="206074">
                <a:tc>
                  <a:txBody>
                    <a:bodyPr/>
                    <a:lstStyle/>
                    <a:p>
                      <a:r>
                        <a:rPr lang="nl-NL" sz="800"/>
                        <a:t>2</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3178796922"/>
                  </a:ext>
                </a:extLst>
              </a:tr>
              <a:tr h="206074">
                <a:tc>
                  <a:txBody>
                    <a:bodyPr/>
                    <a:lstStyle/>
                    <a:p>
                      <a:r>
                        <a:rPr lang="nl-NL" sz="800"/>
                        <a:t>3</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2130443326"/>
                  </a:ext>
                </a:extLst>
              </a:tr>
              <a:tr h="206074">
                <a:tc>
                  <a:txBody>
                    <a:bodyPr/>
                    <a:lstStyle/>
                    <a:p>
                      <a:r>
                        <a:rPr lang="nl-NL" sz="800"/>
                        <a:t>4</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2758749749"/>
                  </a:ext>
                </a:extLst>
              </a:tr>
              <a:tr h="206074">
                <a:tc>
                  <a:txBody>
                    <a:bodyPr/>
                    <a:lstStyle/>
                    <a:p>
                      <a:r>
                        <a:rPr lang="nl-NL" sz="800"/>
                        <a:t>5</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504811235"/>
                  </a:ext>
                </a:extLst>
              </a:tr>
              <a:tr h="206074">
                <a:tc>
                  <a:txBody>
                    <a:bodyPr/>
                    <a:lstStyle/>
                    <a:p>
                      <a:r>
                        <a:rPr lang="nl-NL" sz="800"/>
                        <a:t>6</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055359840"/>
                  </a:ext>
                </a:extLst>
              </a:tr>
              <a:tr h="206074">
                <a:tc>
                  <a:txBody>
                    <a:bodyPr/>
                    <a:lstStyle/>
                    <a:p>
                      <a:r>
                        <a:rPr lang="nl-NL" sz="800"/>
                        <a:t>7</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3688054262"/>
                  </a:ext>
                </a:extLst>
              </a:tr>
              <a:tr h="206074">
                <a:tc>
                  <a:txBody>
                    <a:bodyPr/>
                    <a:lstStyle/>
                    <a:p>
                      <a:r>
                        <a:rPr lang="nl-NL" sz="800"/>
                        <a:t>8</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145788291"/>
                  </a:ext>
                </a:extLst>
              </a:tr>
              <a:tr h="206074">
                <a:tc>
                  <a:txBody>
                    <a:bodyPr/>
                    <a:lstStyle/>
                    <a:p>
                      <a:r>
                        <a:rPr lang="nl-NL" sz="800"/>
                        <a:t>9</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653403493"/>
                  </a:ext>
                </a:extLst>
              </a:tr>
              <a:tr h="206074">
                <a:tc>
                  <a:txBody>
                    <a:bodyPr/>
                    <a:lstStyle/>
                    <a:p>
                      <a:r>
                        <a:rPr lang="nl-NL" sz="800"/>
                        <a:t>10</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645893286"/>
                  </a:ext>
                </a:extLst>
              </a:tr>
              <a:tr h="206074">
                <a:tc>
                  <a:txBody>
                    <a:bodyPr/>
                    <a:lstStyle/>
                    <a:p>
                      <a:r>
                        <a:rPr lang="nl-NL" sz="800"/>
                        <a:t>…</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4137893489"/>
                  </a:ext>
                </a:extLst>
              </a:tr>
              <a:tr h="206074">
                <a:tc>
                  <a:txBody>
                    <a:bodyPr/>
                    <a:lstStyle/>
                    <a:p>
                      <a:r>
                        <a:rPr lang="nl-NL" sz="800"/>
                        <a:t>…</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4276816232"/>
                  </a:ext>
                </a:extLst>
              </a:tr>
              <a:tr h="206074">
                <a:tc>
                  <a:txBody>
                    <a:bodyPr/>
                    <a:lstStyle/>
                    <a:p>
                      <a:r>
                        <a:rPr lang="nl-NL" sz="800"/>
                        <a:t>…</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3915400491"/>
                  </a:ext>
                </a:extLst>
              </a:tr>
              <a:tr h="206074">
                <a:tc>
                  <a:txBody>
                    <a:bodyPr/>
                    <a:lstStyle/>
                    <a:p>
                      <a:r>
                        <a:rPr lang="nl-NL" sz="800"/>
                        <a:t>…</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138914292"/>
                  </a:ext>
                </a:extLst>
              </a:tr>
              <a:tr h="206074">
                <a:tc>
                  <a:txBody>
                    <a:bodyPr/>
                    <a:lstStyle/>
                    <a:p>
                      <a:r>
                        <a:rPr lang="nl-NL" sz="800" b="1"/>
                        <a:t>Totaal</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a:t>
                      </a:r>
                      <a:r>
                        <a:rPr kumimoji="0" lang="nl-NL" sz="800" b="0" i="0" u="dotted" strike="noStrike" kern="1200" cap="none" spc="0" normalizeH="0" baseline="0" noProof="0">
                          <a:ln>
                            <a:noFill/>
                          </a:ln>
                          <a:solidFill>
                            <a:prstClr val="black"/>
                          </a:solidFill>
                          <a:effectLst/>
                          <a:uLnTx/>
                          <a:uFillTx/>
                          <a:latin typeface="Calibri" panose="020F0502020204030204"/>
                          <a:ea typeface="+mn-ea"/>
                          <a:cs typeface="+mn-cs"/>
                        </a:rPr>
                        <a:t>               </a:t>
                      </a: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tc>
                  <a:txBody>
                    <a:bodyPr/>
                    <a:lstStyle/>
                    <a:p>
                      <a:pPr marL="0" marR="0" lvl="0" indent="0" algn="r"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FTE</a:t>
                      </a:r>
                    </a:p>
                  </a:txBody>
                  <a:tcPr marL="91441" marR="91441"/>
                </a:tc>
                <a:tc>
                  <a:txBody>
                    <a:bodyPr/>
                    <a:lstStyle/>
                    <a:p>
                      <a:pPr marL="0" marR="0" lvl="0" indent="0" algn="r" defTabSz="514329" rtl="0" eaLnBrk="1" fontAlgn="auto" latinLnBrk="0" hangingPunct="1">
                        <a:lnSpc>
                          <a:spcPct val="100000"/>
                        </a:lnSpc>
                        <a:spcBef>
                          <a:spcPts val="0"/>
                        </a:spcBef>
                        <a:spcAft>
                          <a:spcPts val="0"/>
                        </a:spcAft>
                        <a:buClrTx/>
                        <a:buSzTx/>
                        <a:buFontTx/>
                        <a:buNone/>
                        <a:tabLst/>
                        <a:defRPr/>
                      </a:pPr>
                      <a:r>
                        <a:rPr kumimoji="0" lang="nl-NL" sz="800" b="0" i="0" u="none" strike="noStrike" kern="1200" cap="none" spc="0" normalizeH="0" baseline="0" noProof="0">
                          <a:ln>
                            <a:noFill/>
                          </a:ln>
                          <a:solidFill>
                            <a:prstClr val="black"/>
                          </a:solidFill>
                          <a:effectLst/>
                          <a:uLnTx/>
                          <a:uFillTx/>
                          <a:latin typeface="Calibri" panose="020F0502020204030204"/>
                          <a:ea typeface="+mn-ea"/>
                          <a:cs typeface="+mn-cs"/>
                        </a:rPr>
                        <a:t>MWh</a:t>
                      </a:r>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801269285"/>
                  </a:ext>
                </a:extLst>
              </a:tr>
            </a:tbl>
          </a:graphicData>
        </a:graphic>
      </p:graphicFrame>
      <p:cxnSp>
        <p:nvCxnSpPr>
          <p:cNvPr id="3" name="Rechte verbindingslijn met pijl 2">
            <a:extLst>
              <a:ext uri="{FF2B5EF4-FFF2-40B4-BE49-F238E27FC236}">
                <a16:creationId xmlns:a16="http://schemas.microsoft.com/office/drawing/2014/main" id="{CC75AD08-8065-B4EF-BF5B-8C83BA108C60}"/>
              </a:ext>
            </a:extLst>
          </p:cNvPr>
          <p:cNvCxnSpPr/>
          <p:nvPr/>
        </p:nvCxnSpPr>
        <p:spPr>
          <a:xfrm>
            <a:off x="606887" y="7077090"/>
            <a:ext cx="5606576" cy="0"/>
          </a:xfrm>
          <a:prstGeom prst="straightConnector1">
            <a:avLst/>
          </a:prstGeom>
          <a:ln w="28575">
            <a:solidFill>
              <a:srgbClr val="233D5A"/>
            </a:solidFill>
            <a:tailEnd type="triangle"/>
          </a:ln>
        </p:spPr>
        <p:style>
          <a:lnRef idx="1">
            <a:schemeClr val="accent1"/>
          </a:lnRef>
          <a:fillRef idx="0">
            <a:schemeClr val="accent1"/>
          </a:fillRef>
          <a:effectRef idx="0">
            <a:schemeClr val="accent1"/>
          </a:effectRef>
          <a:fontRef idx="minor">
            <a:schemeClr val="tx1"/>
          </a:fontRef>
        </p:style>
      </p:cxnSp>
      <p:sp>
        <p:nvSpPr>
          <p:cNvPr id="7" name="Tekstvak 6">
            <a:extLst>
              <a:ext uri="{FF2B5EF4-FFF2-40B4-BE49-F238E27FC236}">
                <a16:creationId xmlns:a16="http://schemas.microsoft.com/office/drawing/2014/main" id="{13A91EBD-1CD4-9D5A-3196-50C0E75AEDB7}"/>
              </a:ext>
            </a:extLst>
          </p:cNvPr>
          <p:cNvSpPr txBox="1"/>
          <p:nvPr/>
        </p:nvSpPr>
        <p:spPr>
          <a:xfrm>
            <a:off x="422230" y="6305563"/>
            <a:ext cx="5758952" cy="615681"/>
          </a:xfrm>
          <a:prstGeom prst="rect">
            <a:avLst/>
          </a:prstGeom>
          <a:noFill/>
        </p:spPr>
        <p:txBody>
          <a:bodyPr wrap="square" rtlCol="0">
            <a:spAutoFit/>
          </a:bodyPr>
          <a:lstStyle/>
          <a:p>
            <a:pPr algn="ctr"/>
            <a:r>
              <a:rPr lang="nl-NL" sz="1400" b="1">
                <a:solidFill>
                  <a:srgbClr val="233D5A"/>
                </a:solidFill>
                <a:latin typeface="Roboto Slab" pitchFamily="2" charset="0"/>
                <a:cs typeface="Times New Roman" panose="02020603050405020304" pitchFamily="18" charset="0"/>
              </a:rPr>
              <a:t>Tijdlijn </a:t>
            </a:r>
          </a:p>
          <a:p>
            <a:pPr algn="ctr"/>
            <a:r>
              <a:rPr lang="nl-NL" sz="1101" i="1">
                <a:solidFill>
                  <a:srgbClr val="233D5A"/>
                </a:solidFill>
                <a:latin typeface="Roboto Slab" pitchFamily="2" charset="0"/>
                <a:cs typeface="Times New Roman" panose="02020603050405020304" pitchFamily="18" charset="0"/>
              </a:rPr>
              <a:t>Zet de projecten in de tijdlijn</a:t>
            </a:r>
            <a:endParaRPr lang="nl-NL" sz="800" i="1">
              <a:solidFill>
                <a:srgbClr val="233D5A"/>
              </a:solidFill>
              <a:latin typeface="Roboto Slab" pitchFamily="2" charset="0"/>
              <a:cs typeface="Times New Roman" panose="02020603050405020304" pitchFamily="18" charset="0"/>
            </a:endParaRPr>
          </a:p>
          <a:p>
            <a:endParaRPr lang="nl-NL" sz="900" b="1">
              <a:solidFill>
                <a:srgbClr val="233D5A"/>
              </a:solidFill>
              <a:latin typeface="Roboto Slab" pitchFamily="2" charset="0"/>
              <a:cs typeface="Times New Roman" panose="02020603050405020304" pitchFamily="18" charset="0"/>
            </a:endParaRPr>
          </a:p>
        </p:txBody>
      </p:sp>
      <p:sp>
        <p:nvSpPr>
          <p:cNvPr id="8" name="Ovaal 7">
            <a:extLst>
              <a:ext uri="{FF2B5EF4-FFF2-40B4-BE49-F238E27FC236}">
                <a16:creationId xmlns:a16="http://schemas.microsoft.com/office/drawing/2014/main" id="{97D56AAA-81BA-F291-4D4C-F58F3C275627}"/>
              </a:ext>
            </a:extLst>
          </p:cNvPr>
          <p:cNvSpPr/>
          <p:nvPr/>
        </p:nvSpPr>
        <p:spPr>
          <a:xfrm>
            <a:off x="1124390" y="6918504"/>
            <a:ext cx="360000" cy="360000"/>
          </a:xfrm>
          <a:prstGeom prst="ellipse">
            <a:avLst/>
          </a:prstGeom>
          <a:solidFill>
            <a:srgbClr val="91C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Ovaal 8">
            <a:extLst>
              <a:ext uri="{FF2B5EF4-FFF2-40B4-BE49-F238E27FC236}">
                <a16:creationId xmlns:a16="http://schemas.microsoft.com/office/drawing/2014/main" id="{966CFEA3-EF3B-C313-BBCE-698DC36FAC65}"/>
              </a:ext>
            </a:extLst>
          </p:cNvPr>
          <p:cNvSpPr/>
          <p:nvPr/>
        </p:nvSpPr>
        <p:spPr>
          <a:xfrm>
            <a:off x="3121706" y="6871379"/>
            <a:ext cx="360000" cy="360000"/>
          </a:xfrm>
          <a:prstGeom prst="ellipse">
            <a:avLst/>
          </a:prstGeom>
          <a:solidFill>
            <a:srgbClr val="91C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Ovaal 9">
            <a:extLst>
              <a:ext uri="{FF2B5EF4-FFF2-40B4-BE49-F238E27FC236}">
                <a16:creationId xmlns:a16="http://schemas.microsoft.com/office/drawing/2014/main" id="{59E4CCBA-2C6A-4BE6-DDF0-E62A7EF5D6C0}"/>
              </a:ext>
            </a:extLst>
          </p:cNvPr>
          <p:cNvSpPr/>
          <p:nvPr/>
        </p:nvSpPr>
        <p:spPr>
          <a:xfrm>
            <a:off x="5119022" y="6867949"/>
            <a:ext cx="360000" cy="360000"/>
          </a:xfrm>
          <a:prstGeom prst="ellipse">
            <a:avLst/>
          </a:prstGeom>
          <a:solidFill>
            <a:srgbClr val="91C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ekstvak 13">
            <a:extLst>
              <a:ext uri="{FF2B5EF4-FFF2-40B4-BE49-F238E27FC236}">
                <a16:creationId xmlns:a16="http://schemas.microsoft.com/office/drawing/2014/main" id="{1B97EAD5-C8E5-FBF7-23B5-ECD2815A6FDD}"/>
              </a:ext>
            </a:extLst>
          </p:cNvPr>
          <p:cNvSpPr txBox="1"/>
          <p:nvPr/>
        </p:nvSpPr>
        <p:spPr>
          <a:xfrm>
            <a:off x="537649" y="7353582"/>
            <a:ext cx="2012104" cy="2169825"/>
          </a:xfrm>
          <a:prstGeom prst="rect">
            <a:avLst/>
          </a:prstGeom>
          <a:noFill/>
        </p:spPr>
        <p:txBody>
          <a:bodyPr wrap="square" rtlCol="0">
            <a:spAutoFit/>
          </a:bodyPr>
          <a:lstStyle/>
          <a:p>
            <a:r>
              <a:rPr lang="nl-NL" sz="900" b="1">
                <a:solidFill>
                  <a:srgbClr val="233D5A"/>
                </a:solidFill>
                <a:latin typeface="Roboto Slab" pitchFamily="2" charset="0"/>
                <a:cs typeface="Times New Roman" panose="02020603050405020304" pitchFamily="18" charset="0"/>
              </a:rPr>
              <a:t>Korte termijn &lt; 2 jaar </a:t>
            </a:r>
          </a:p>
          <a:p>
            <a:endParaRPr lang="nl-NL" sz="900" b="1">
              <a:solidFill>
                <a:srgbClr val="233D5A"/>
              </a:solidFill>
              <a:latin typeface="Roboto Slab" pitchFamily="2" charset="0"/>
              <a:cs typeface="Times New Roman" panose="02020603050405020304" pitchFamily="18" charset="0"/>
            </a:endParaRPr>
          </a:p>
          <a:p>
            <a:pPr marL="171443" indent="-171443">
              <a:buFont typeface="Arial" panose="020B0604020202020204" pitchFamily="34" charset="0"/>
              <a:buChar char="•"/>
            </a:pPr>
            <a:r>
              <a:rPr lang="nl-NL" sz="900" u="dotted">
                <a:solidFill>
                  <a:srgbClr val="233D5A"/>
                </a:solidFill>
                <a:latin typeface="Roboto Slab" pitchFamily="2" charset="0"/>
                <a:cs typeface="Times New Roman" panose="02020603050405020304" pitchFamily="18" charset="0"/>
              </a:rPr>
              <a:t>Actie 1 						</a:t>
            </a:r>
          </a:p>
          <a:p>
            <a:pPr marL="171443" indent="-171443">
              <a:buFont typeface="Arial" panose="020B0604020202020204" pitchFamily="34" charset="0"/>
              <a:buChar char="•"/>
            </a:pPr>
            <a:r>
              <a:rPr lang="nl-NL" sz="900" u="dotted">
                <a:solidFill>
                  <a:srgbClr val="233D5A"/>
                </a:solidFill>
                <a:latin typeface="Roboto Slab" pitchFamily="2" charset="0"/>
                <a:cs typeface="Times New Roman" panose="02020603050405020304" pitchFamily="18" charset="0"/>
              </a:rPr>
              <a:t>Actie 2		 				 </a:t>
            </a:r>
          </a:p>
          <a:p>
            <a:pPr marL="171443" indent="-171443">
              <a:buFont typeface="Arial" panose="020B0604020202020204" pitchFamily="34" charset="0"/>
              <a:buChar char="•"/>
            </a:pPr>
            <a:r>
              <a:rPr lang="nl-NL" sz="900" u="dotted">
                <a:solidFill>
                  <a:srgbClr val="233D5A"/>
                </a:solidFill>
                <a:latin typeface="Roboto Slab" pitchFamily="2" charset="0"/>
                <a:cs typeface="Times New Roman" panose="02020603050405020304" pitchFamily="18" charset="0"/>
              </a:rPr>
              <a:t>Actie 3				 		</a:t>
            </a:r>
          </a:p>
          <a:p>
            <a:pPr marL="171443" indent="-171443">
              <a:buFont typeface="Arial" panose="020B0604020202020204" pitchFamily="34" charset="0"/>
              <a:buChar char="•"/>
            </a:pPr>
            <a:endParaRPr lang="nl-NL" sz="900" u="dotted">
              <a:solidFill>
                <a:srgbClr val="233D5A"/>
              </a:solidFill>
              <a:latin typeface="Roboto Slab" pitchFamily="2" charset="0"/>
              <a:cs typeface="Times New Roman" panose="02020603050405020304" pitchFamily="18" charset="0"/>
            </a:endParaRPr>
          </a:p>
          <a:p>
            <a:pPr marL="171443" indent="-171443">
              <a:buFont typeface="Arial" panose="020B0604020202020204" pitchFamily="34" charset="0"/>
              <a:buChar char="•"/>
            </a:pPr>
            <a:endParaRPr lang="nl-NL" sz="900"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900" u="dotted">
              <a:solidFill>
                <a:srgbClr val="233D5A"/>
              </a:solidFill>
              <a:latin typeface="Roboto Slab" pitchFamily="2" charset="0"/>
              <a:cs typeface="Times New Roman" panose="02020603050405020304" pitchFamily="18" charset="0"/>
            </a:endParaRPr>
          </a:p>
          <a:p>
            <a:endParaRPr lang="nl-NL" sz="900" b="1">
              <a:solidFill>
                <a:srgbClr val="233D5A"/>
              </a:solidFill>
              <a:latin typeface="Roboto Slab" pitchFamily="2" charset="0"/>
              <a:cs typeface="Times New Roman" panose="02020603050405020304" pitchFamily="18" charset="0"/>
            </a:endParaRPr>
          </a:p>
        </p:txBody>
      </p:sp>
      <p:sp>
        <p:nvSpPr>
          <p:cNvPr id="15" name="Tekstvak 14">
            <a:extLst>
              <a:ext uri="{FF2B5EF4-FFF2-40B4-BE49-F238E27FC236}">
                <a16:creationId xmlns:a16="http://schemas.microsoft.com/office/drawing/2014/main" id="{D1B360FD-E6A2-76E2-00A2-AFB067A1BD7E}"/>
              </a:ext>
            </a:extLst>
          </p:cNvPr>
          <p:cNvSpPr txBox="1"/>
          <p:nvPr/>
        </p:nvSpPr>
        <p:spPr>
          <a:xfrm>
            <a:off x="2520361" y="7353581"/>
            <a:ext cx="2070888" cy="2169825"/>
          </a:xfrm>
          <a:prstGeom prst="rect">
            <a:avLst/>
          </a:prstGeom>
          <a:noFill/>
        </p:spPr>
        <p:txBody>
          <a:bodyPr wrap="square" rtlCol="0">
            <a:spAutoFit/>
          </a:bodyPr>
          <a:lstStyle/>
          <a:p>
            <a:r>
              <a:rPr lang="nl-NL" sz="900" b="1">
                <a:solidFill>
                  <a:srgbClr val="233D5A"/>
                </a:solidFill>
                <a:latin typeface="Roboto Slab" pitchFamily="2" charset="0"/>
                <a:cs typeface="Times New Roman" panose="02020603050405020304" pitchFamily="18" charset="0"/>
              </a:rPr>
              <a:t>Middellange termijn &lt; 2 -5 jaar </a:t>
            </a:r>
          </a:p>
          <a:p>
            <a:endParaRPr lang="nl-NL" sz="900" b="1">
              <a:solidFill>
                <a:srgbClr val="233D5A"/>
              </a:solidFill>
              <a:latin typeface="Roboto Slab" pitchFamily="2" charset="0"/>
              <a:cs typeface="Times New Roman" panose="02020603050405020304" pitchFamily="18" charset="0"/>
            </a:endParaRPr>
          </a:p>
          <a:p>
            <a:pPr marL="171443" indent="-171443">
              <a:buFont typeface="Arial" panose="020B0604020202020204" pitchFamily="34" charset="0"/>
              <a:buChar char="•"/>
            </a:pPr>
            <a:r>
              <a:rPr lang="nl-NL" sz="900" u="dotted">
                <a:solidFill>
                  <a:srgbClr val="233D5A"/>
                </a:solidFill>
                <a:latin typeface="Roboto Slab" pitchFamily="2" charset="0"/>
                <a:cs typeface="Times New Roman" panose="02020603050405020304" pitchFamily="18" charset="0"/>
              </a:rPr>
              <a:t>Actie 1 						</a:t>
            </a:r>
          </a:p>
          <a:p>
            <a:pPr marL="171443" indent="-171443">
              <a:buFont typeface="Arial" panose="020B0604020202020204" pitchFamily="34" charset="0"/>
              <a:buChar char="•"/>
            </a:pPr>
            <a:r>
              <a:rPr lang="nl-NL" sz="900" u="dotted">
                <a:solidFill>
                  <a:srgbClr val="233D5A"/>
                </a:solidFill>
                <a:latin typeface="Roboto Slab" pitchFamily="2" charset="0"/>
                <a:cs typeface="Times New Roman" panose="02020603050405020304" pitchFamily="18" charset="0"/>
              </a:rPr>
              <a:t>Actie 2		 				 </a:t>
            </a:r>
          </a:p>
          <a:p>
            <a:pPr marL="171443" indent="-171443">
              <a:buFont typeface="Arial" panose="020B0604020202020204" pitchFamily="34" charset="0"/>
              <a:buChar char="•"/>
            </a:pPr>
            <a:r>
              <a:rPr lang="nl-NL" sz="900" u="dotted">
                <a:solidFill>
                  <a:srgbClr val="233D5A"/>
                </a:solidFill>
                <a:latin typeface="Roboto Slab" pitchFamily="2" charset="0"/>
                <a:cs typeface="Times New Roman" panose="02020603050405020304" pitchFamily="18" charset="0"/>
              </a:rPr>
              <a:t>Actie 3				 		</a:t>
            </a:r>
          </a:p>
          <a:p>
            <a:pPr marL="171443" indent="-171443">
              <a:buFont typeface="Arial" panose="020B0604020202020204" pitchFamily="34" charset="0"/>
              <a:buChar char="•"/>
            </a:pPr>
            <a:endParaRPr lang="nl-NL" sz="900" u="dotted">
              <a:solidFill>
                <a:srgbClr val="233D5A"/>
              </a:solidFill>
              <a:latin typeface="Roboto Slab" pitchFamily="2" charset="0"/>
              <a:cs typeface="Times New Roman" panose="02020603050405020304" pitchFamily="18" charset="0"/>
            </a:endParaRPr>
          </a:p>
          <a:p>
            <a:pPr marL="171443" indent="-171443">
              <a:buFont typeface="Arial" panose="020B0604020202020204" pitchFamily="34" charset="0"/>
              <a:buChar char="•"/>
            </a:pPr>
            <a:endParaRPr lang="nl-NL" sz="900"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900" u="dotted">
              <a:solidFill>
                <a:srgbClr val="233D5A"/>
              </a:solidFill>
              <a:latin typeface="Roboto Slab" pitchFamily="2" charset="0"/>
              <a:cs typeface="Times New Roman" panose="02020603050405020304" pitchFamily="18" charset="0"/>
            </a:endParaRPr>
          </a:p>
          <a:p>
            <a:endParaRPr lang="nl-NL" sz="900" b="1">
              <a:solidFill>
                <a:srgbClr val="233D5A"/>
              </a:solidFill>
              <a:latin typeface="Roboto Slab" pitchFamily="2" charset="0"/>
              <a:cs typeface="Times New Roman" panose="02020603050405020304" pitchFamily="18" charset="0"/>
            </a:endParaRPr>
          </a:p>
        </p:txBody>
      </p:sp>
      <p:sp>
        <p:nvSpPr>
          <p:cNvPr id="16" name="Tekstvak 15">
            <a:extLst>
              <a:ext uri="{FF2B5EF4-FFF2-40B4-BE49-F238E27FC236}">
                <a16:creationId xmlns:a16="http://schemas.microsoft.com/office/drawing/2014/main" id="{A4F1351F-8AB1-75FB-5265-560E961F7110}"/>
              </a:ext>
            </a:extLst>
          </p:cNvPr>
          <p:cNvSpPr txBox="1"/>
          <p:nvPr/>
        </p:nvSpPr>
        <p:spPr>
          <a:xfrm>
            <a:off x="4591249" y="7353581"/>
            <a:ext cx="2012104" cy="2169825"/>
          </a:xfrm>
          <a:prstGeom prst="rect">
            <a:avLst/>
          </a:prstGeom>
          <a:noFill/>
        </p:spPr>
        <p:txBody>
          <a:bodyPr wrap="square" rtlCol="0">
            <a:spAutoFit/>
          </a:bodyPr>
          <a:lstStyle/>
          <a:p>
            <a:r>
              <a:rPr lang="nl-NL" sz="900" b="1">
                <a:solidFill>
                  <a:srgbClr val="233D5A"/>
                </a:solidFill>
                <a:latin typeface="Roboto Slab" pitchFamily="2" charset="0"/>
                <a:cs typeface="Times New Roman" panose="02020603050405020304" pitchFamily="18" charset="0"/>
              </a:rPr>
              <a:t>Lange termijn &gt; 5 jaar </a:t>
            </a:r>
          </a:p>
          <a:p>
            <a:endParaRPr lang="nl-NL" sz="900" b="1">
              <a:solidFill>
                <a:srgbClr val="233D5A"/>
              </a:solidFill>
              <a:latin typeface="Roboto Slab" pitchFamily="2" charset="0"/>
              <a:cs typeface="Times New Roman" panose="02020603050405020304" pitchFamily="18" charset="0"/>
            </a:endParaRPr>
          </a:p>
          <a:p>
            <a:pPr marL="171443" indent="-171443">
              <a:buFont typeface="Arial" panose="020B0604020202020204" pitchFamily="34" charset="0"/>
              <a:buChar char="•"/>
            </a:pPr>
            <a:r>
              <a:rPr lang="nl-NL" sz="900" u="dotted">
                <a:solidFill>
                  <a:srgbClr val="233D5A"/>
                </a:solidFill>
                <a:latin typeface="Roboto Slab" pitchFamily="2" charset="0"/>
                <a:cs typeface="Times New Roman" panose="02020603050405020304" pitchFamily="18" charset="0"/>
              </a:rPr>
              <a:t>Actie 1 						</a:t>
            </a:r>
          </a:p>
          <a:p>
            <a:pPr marL="171443" indent="-171443">
              <a:buFont typeface="Arial" panose="020B0604020202020204" pitchFamily="34" charset="0"/>
              <a:buChar char="•"/>
            </a:pPr>
            <a:r>
              <a:rPr lang="nl-NL" sz="900" u="dotted">
                <a:solidFill>
                  <a:srgbClr val="233D5A"/>
                </a:solidFill>
                <a:latin typeface="Roboto Slab" pitchFamily="2" charset="0"/>
                <a:cs typeface="Times New Roman" panose="02020603050405020304" pitchFamily="18" charset="0"/>
              </a:rPr>
              <a:t>Actie 2		 				 </a:t>
            </a:r>
          </a:p>
          <a:p>
            <a:pPr marL="171443" indent="-171443">
              <a:buFont typeface="Arial" panose="020B0604020202020204" pitchFamily="34" charset="0"/>
              <a:buChar char="•"/>
            </a:pPr>
            <a:r>
              <a:rPr lang="nl-NL" sz="900" u="dotted">
                <a:solidFill>
                  <a:srgbClr val="233D5A"/>
                </a:solidFill>
                <a:latin typeface="Roboto Slab" pitchFamily="2" charset="0"/>
                <a:cs typeface="Times New Roman" panose="02020603050405020304" pitchFamily="18" charset="0"/>
              </a:rPr>
              <a:t>Actie 3				 		</a:t>
            </a:r>
          </a:p>
          <a:p>
            <a:pPr marL="171443" indent="-171443">
              <a:buFont typeface="Arial" panose="020B0604020202020204" pitchFamily="34" charset="0"/>
              <a:buChar char="•"/>
            </a:pPr>
            <a:endParaRPr lang="nl-NL" sz="900" u="dotted">
              <a:solidFill>
                <a:srgbClr val="233D5A"/>
              </a:solidFill>
              <a:latin typeface="Roboto Slab" pitchFamily="2" charset="0"/>
              <a:cs typeface="Times New Roman" panose="02020603050405020304" pitchFamily="18" charset="0"/>
            </a:endParaRPr>
          </a:p>
          <a:p>
            <a:pPr marL="171443" indent="-171443">
              <a:buFont typeface="Arial" panose="020B0604020202020204" pitchFamily="34" charset="0"/>
              <a:buChar char="•"/>
            </a:pPr>
            <a:endParaRPr lang="nl-NL" sz="900"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900" u="dotted">
              <a:solidFill>
                <a:srgbClr val="233D5A"/>
              </a:solidFill>
              <a:latin typeface="Roboto Slab" pitchFamily="2" charset="0"/>
              <a:cs typeface="Times New Roman" panose="02020603050405020304" pitchFamily="18" charset="0"/>
            </a:endParaRPr>
          </a:p>
          <a:p>
            <a:endParaRPr lang="nl-NL" sz="900" b="1">
              <a:solidFill>
                <a:srgbClr val="233D5A"/>
              </a:solidFill>
              <a:latin typeface="Roboto Slab" pitchFamily="2" charset="0"/>
              <a:cs typeface="Times New Roman" panose="02020603050405020304" pitchFamily="18" charset="0"/>
            </a:endParaRPr>
          </a:p>
        </p:txBody>
      </p:sp>
    </p:spTree>
    <p:extLst>
      <p:ext uri="{BB962C8B-B14F-4D97-AF65-F5344CB8AC3E}">
        <p14:creationId xmlns:p14="http://schemas.microsoft.com/office/powerpoint/2010/main" val="3785906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3" name="Tekstvak 2">
            <a:extLst>
              <a:ext uri="{FF2B5EF4-FFF2-40B4-BE49-F238E27FC236}">
                <a16:creationId xmlns:a16="http://schemas.microsoft.com/office/drawing/2014/main" id="{1515AC0E-DAB8-F488-9E25-0D3B733BBA30}"/>
              </a:ext>
            </a:extLst>
          </p:cNvPr>
          <p:cNvSpPr txBox="1"/>
          <p:nvPr/>
        </p:nvSpPr>
        <p:spPr>
          <a:xfrm>
            <a:off x="1016899" y="5291066"/>
            <a:ext cx="4852417" cy="3311035"/>
          </a:xfrm>
          <a:prstGeom prst="rect">
            <a:avLst/>
          </a:prstGeom>
          <a:solidFill>
            <a:schemeClr val="bg1"/>
          </a:solidFill>
        </p:spPr>
        <p:txBody>
          <a:bodyPr wrap="square" rtlCol="0">
            <a:spAutoFit/>
          </a:bodyPr>
          <a:lstStyle/>
          <a:p>
            <a:r>
              <a:rPr lang="nl-NL" sz="1101" b="1">
                <a:solidFill>
                  <a:srgbClr val="233D5A"/>
                </a:solidFill>
                <a:latin typeface="Roboto Slab" pitchFamily="2" charset="0"/>
                <a:cs typeface="Times New Roman" panose="02020603050405020304" pitchFamily="18" charset="0"/>
              </a:rPr>
              <a:t>Afspraken rondom monitoring</a:t>
            </a: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pPr marL="285738" indent="-285738">
              <a:buFont typeface="Arial" panose="020B0604020202020204" pitchFamily="34" charset="0"/>
              <a:buChar char="•"/>
            </a:pPr>
            <a:endParaRPr lang="nl-NL" sz="1101" u="dotted">
              <a:solidFill>
                <a:srgbClr val="233D5A"/>
              </a:solidFill>
              <a:latin typeface="Roboto Slab" pitchFamily="2" charset="0"/>
              <a:cs typeface="Times New Roman" panose="02020603050405020304" pitchFamily="18" charset="0"/>
            </a:endParaRPr>
          </a:p>
          <a:p>
            <a:endParaRPr lang="nl-NL" sz="1101" u="dotted">
              <a:solidFill>
                <a:srgbClr val="233D5A"/>
              </a:solidFill>
              <a:latin typeface="Roboto Slab" pitchFamily="2" charset="0"/>
              <a:cs typeface="Times New Roman" panose="02020603050405020304" pitchFamily="18" charset="0"/>
            </a:endParaRPr>
          </a:p>
        </p:txBody>
      </p:sp>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400110"/>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7: Meten en monitoring</a:t>
            </a:r>
            <a:endParaRPr lang="nl-NL" sz="2000">
              <a:solidFill>
                <a:srgbClr val="91C9FF"/>
              </a:solidFill>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1014417" y="1795617"/>
            <a:ext cx="4852417" cy="3311035"/>
          </a:xfrm>
          <a:prstGeom prst="rect">
            <a:avLst/>
          </a:prstGeom>
          <a:solidFill>
            <a:schemeClr val="bg1"/>
          </a:solidFill>
        </p:spPr>
        <p:txBody>
          <a:bodyPr wrap="square" rtlCol="0">
            <a:spAutoFit/>
          </a:bodyPr>
          <a:lstStyle/>
          <a:p>
            <a:endParaRPr lang="nl-NL" sz="1101" dirty="0">
              <a:solidFill>
                <a:srgbClr val="233D5A"/>
              </a:solidFill>
              <a:latin typeface="Roboto Slab" pitchFamily="2" charset="0"/>
              <a:cs typeface="Times New Roman" panose="02020603050405020304" pitchFamily="18" charset="0"/>
            </a:endParaRPr>
          </a:p>
          <a:p>
            <a:r>
              <a:rPr lang="nl-NL" sz="1101" dirty="0">
                <a:solidFill>
                  <a:srgbClr val="233D5A"/>
                </a:solidFill>
                <a:latin typeface="Roboto Slab" pitchFamily="2" charset="0"/>
                <a:cs typeface="Times New Roman" panose="02020603050405020304" pitchFamily="18" charset="0"/>
              </a:rPr>
              <a:t>Met welke frequentie wil je de voortgang regio bespreken?</a:t>
            </a:r>
          </a:p>
          <a:p>
            <a:pPr marL="171450" indent="-171450">
              <a:buFont typeface="Arial" panose="020B0604020202020204" pitchFamily="34" charset="0"/>
              <a:buChar char="•"/>
            </a:pPr>
            <a:r>
              <a:rPr lang="nl-NL" sz="1101" u="dotted" dirty="0">
                <a:solidFill>
                  <a:srgbClr val="233D5A"/>
                </a:solidFill>
                <a:latin typeface="Roboto Slab" pitchFamily="2" charset="0"/>
                <a:cs typeface="Times New Roman" panose="02020603050405020304" pitchFamily="18" charset="0"/>
              </a:rPr>
              <a:t> 					</a:t>
            </a:r>
          </a:p>
          <a:p>
            <a:pPr marL="182563"/>
            <a:r>
              <a:rPr lang="nl-NL" sz="1101" u="dotted" dirty="0">
                <a:solidFill>
                  <a:srgbClr val="233D5A"/>
                </a:solidFill>
                <a:latin typeface="Roboto Slab" pitchFamily="2" charset="0"/>
                <a:cs typeface="Times New Roman" panose="02020603050405020304" pitchFamily="18" charset="0"/>
              </a:rPr>
              <a:t> 					</a:t>
            </a:r>
          </a:p>
          <a:p>
            <a:r>
              <a:rPr lang="nl-NL" sz="1101" dirty="0">
                <a:solidFill>
                  <a:srgbClr val="233D5A"/>
                </a:solidFill>
                <a:latin typeface="Roboto Slab" pitchFamily="2" charset="0"/>
                <a:cs typeface="Times New Roman" panose="02020603050405020304" pitchFamily="18" charset="0"/>
              </a:rPr>
              <a:t>Welke voortgang wil je monitoren?</a:t>
            </a:r>
          </a:p>
          <a:p>
            <a:pPr marL="171450" indent="-171450">
              <a:buFont typeface="Arial" panose="020B0604020202020204" pitchFamily="34" charset="0"/>
              <a:buChar char="•"/>
            </a:pPr>
            <a:r>
              <a:rPr lang="nl-NL" sz="1101" u="dotted" dirty="0">
                <a:solidFill>
                  <a:srgbClr val="233D5A"/>
                </a:solidFill>
                <a:latin typeface="Roboto Slab" pitchFamily="2" charset="0"/>
                <a:cs typeface="Times New Roman" panose="02020603050405020304" pitchFamily="18" charset="0"/>
              </a:rPr>
              <a:t> 					</a:t>
            </a:r>
          </a:p>
          <a:p>
            <a:pPr marL="182563"/>
            <a:r>
              <a:rPr lang="nl-NL" sz="1101" u="dotted" dirty="0">
                <a:solidFill>
                  <a:srgbClr val="233D5A"/>
                </a:solidFill>
                <a:latin typeface="Roboto Slab" pitchFamily="2" charset="0"/>
                <a:cs typeface="Times New Roman" panose="02020603050405020304" pitchFamily="18" charset="0"/>
              </a:rPr>
              <a:t> 					</a:t>
            </a:r>
          </a:p>
          <a:p>
            <a:r>
              <a:rPr lang="nl-NL" sz="1101" dirty="0">
                <a:solidFill>
                  <a:srgbClr val="233D5A"/>
                </a:solidFill>
                <a:latin typeface="Roboto Slab" pitchFamily="2" charset="0"/>
                <a:cs typeface="Times New Roman" panose="02020603050405020304" pitchFamily="18" charset="0"/>
              </a:rPr>
              <a:t>Welke data(-sets) zijn nu en in de toekomst nodig?</a:t>
            </a:r>
          </a:p>
          <a:p>
            <a:pPr marL="171450" indent="-171450">
              <a:buFont typeface="Arial" panose="020B0604020202020204" pitchFamily="34" charset="0"/>
              <a:buChar char="•"/>
            </a:pPr>
            <a:r>
              <a:rPr lang="nl-NL" sz="1101" u="dotted" dirty="0">
                <a:solidFill>
                  <a:srgbClr val="233D5A"/>
                </a:solidFill>
                <a:latin typeface="Roboto Slab" pitchFamily="2" charset="0"/>
                <a:cs typeface="Times New Roman" panose="02020603050405020304" pitchFamily="18" charset="0"/>
              </a:rPr>
              <a:t> 					</a:t>
            </a:r>
          </a:p>
          <a:p>
            <a:pPr marL="182563"/>
            <a:r>
              <a:rPr lang="nl-NL" sz="1101" u="dotted" dirty="0">
                <a:solidFill>
                  <a:srgbClr val="233D5A"/>
                </a:solidFill>
                <a:latin typeface="Roboto Slab" pitchFamily="2" charset="0"/>
                <a:cs typeface="Times New Roman" panose="02020603050405020304" pitchFamily="18" charset="0"/>
              </a:rPr>
              <a:t> 					</a:t>
            </a:r>
          </a:p>
          <a:p>
            <a:r>
              <a:rPr lang="nl-NL" sz="1101" dirty="0">
                <a:solidFill>
                  <a:srgbClr val="233D5A"/>
                </a:solidFill>
                <a:latin typeface="Roboto Slab" pitchFamily="2" charset="0"/>
                <a:cs typeface="Times New Roman" panose="02020603050405020304" pitchFamily="18" charset="0"/>
              </a:rPr>
              <a:t>Hoe wil je bij kunnen sturen?</a:t>
            </a:r>
          </a:p>
          <a:p>
            <a:pPr marL="171450" indent="-171450">
              <a:buFont typeface="Arial" panose="020B0604020202020204" pitchFamily="34" charset="0"/>
              <a:buChar char="•"/>
            </a:pPr>
            <a:r>
              <a:rPr lang="nl-NL" sz="1101" u="dotted" dirty="0">
                <a:solidFill>
                  <a:srgbClr val="233D5A"/>
                </a:solidFill>
                <a:latin typeface="Roboto Slab" pitchFamily="2" charset="0"/>
                <a:cs typeface="Times New Roman" panose="02020603050405020304" pitchFamily="18" charset="0"/>
              </a:rPr>
              <a:t> 					</a:t>
            </a:r>
          </a:p>
          <a:p>
            <a:pPr marL="182563"/>
            <a:r>
              <a:rPr lang="nl-NL" sz="1101" u="dotted" dirty="0">
                <a:solidFill>
                  <a:srgbClr val="233D5A"/>
                </a:solidFill>
                <a:latin typeface="Roboto Slab" pitchFamily="2" charset="0"/>
                <a:cs typeface="Times New Roman" panose="02020603050405020304" pitchFamily="18" charset="0"/>
              </a:rPr>
              <a:t> 					</a:t>
            </a:r>
          </a:p>
          <a:p>
            <a:r>
              <a:rPr lang="nl-NL" sz="1101" dirty="0">
                <a:solidFill>
                  <a:srgbClr val="233D5A"/>
                </a:solidFill>
                <a:latin typeface="Roboto Slab" pitchFamily="2" charset="0"/>
                <a:cs typeface="Times New Roman" panose="02020603050405020304" pitchFamily="18" charset="0"/>
              </a:rPr>
              <a:t>Wie is verantwoordelijk voor het bijhouden van de voortgang?</a:t>
            </a:r>
          </a:p>
          <a:p>
            <a:pPr marL="171450" indent="-171450">
              <a:buFont typeface="Arial" panose="020B0604020202020204" pitchFamily="34" charset="0"/>
              <a:buChar char="•"/>
            </a:pPr>
            <a:r>
              <a:rPr lang="nl-NL" sz="1101" u="dotted" dirty="0">
                <a:solidFill>
                  <a:srgbClr val="233D5A"/>
                </a:solidFill>
                <a:latin typeface="Roboto Slab" pitchFamily="2" charset="0"/>
                <a:cs typeface="Times New Roman" panose="02020603050405020304" pitchFamily="18" charset="0"/>
              </a:rPr>
              <a:t> 					</a:t>
            </a:r>
          </a:p>
          <a:p>
            <a:pPr marL="182563"/>
            <a:r>
              <a:rPr lang="nl-NL" sz="1101" u="dotted" dirty="0">
                <a:solidFill>
                  <a:srgbClr val="233D5A"/>
                </a:solidFill>
                <a:latin typeface="Roboto Slab" pitchFamily="2" charset="0"/>
                <a:cs typeface="Times New Roman" panose="02020603050405020304" pitchFamily="18" charset="0"/>
              </a:rPr>
              <a:t> 					</a:t>
            </a:r>
          </a:p>
          <a:p>
            <a:r>
              <a:rPr lang="nl-NL" sz="1101" dirty="0">
                <a:solidFill>
                  <a:srgbClr val="233D5A"/>
                </a:solidFill>
                <a:latin typeface="Roboto Slab" pitchFamily="2" charset="0"/>
                <a:cs typeface="Times New Roman" panose="02020603050405020304" pitchFamily="18" charset="0"/>
              </a:rPr>
              <a:t>Hoe vindt integratie met de RES voortgangsrapportage plaats?</a:t>
            </a:r>
          </a:p>
          <a:p>
            <a:pPr marL="171450" indent="-171450">
              <a:buFont typeface="Arial" panose="020B0604020202020204" pitchFamily="34" charset="0"/>
              <a:buChar char="•"/>
            </a:pPr>
            <a:r>
              <a:rPr lang="nl-NL" sz="1101" u="dotted" dirty="0">
                <a:solidFill>
                  <a:srgbClr val="233D5A"/>
                </a:solidFill>
                <a:latin typeface="Roboto Slab" pitchFamily="2" charset="0"/>
                <a:cs typeface="Times New Roman" panose="02020603050405020304" pitchFamily="18" charset="0"/>
              </a:rPr>
              <a:t> 					</a:t>
            </a:r>
          </a:p>
          <a:p>
            <a:pPr marL="182563"/>
            <a:r>
              <a:rPr lang="nl-NL" sz="1101" u="dotted" dirty="0">
                <a:solidFill>
                  <a:srgbClr val="233D5A"/>
                </a:solidFill>
                <a:latin typeface="Roboto Slab" pitchFamily="2" charset="0"/>
                <a:cs typeface="Times New Roman" panose="02020603050405020304" pitchFamily="18" charset="0"/>
              </a:rPr>
              <a:t> 					</a:t>
            </a:r>
          </a:p>
        </p:txBody>
      </p:sp>
      <p:graphicFrame>
        <p:nvGraphicFramePr>
          <p:cNvPr id="2" name="Tabel 6">
            <a:extLst>
              <a:ext uri="{FF2B5EF4-FFF2-40B4-BE49-F238E27FC236}">
                <a16:creationId xmlns:a16="http://schemas.microsoft.com/office/drawing/2014/main" id="{B0F5B4DA-9E72-5CB7-2CFB-7BA3D0C0C277}"/>
              </a:ext>
            </a:extLst>
          </p:cNvPr>
          <p:cNvGraphicFramePr>
            <a:graphicFrameLocks noGrp="1"/>
          </p:cNvGraphicFramePr>
          <p:nvPr>
            <p:extLst>
              <p:ext uri="{D42A27DB-BD31-4B8C-83A1-F6EECF244321}">
                <p14:modId xmlns:p14="http://schemas.microsoft.com/office/powerpoint/2010/main" val="1206982678"/>
              </p:ext>
            </p:extLst>
          </p:nvPr>
        </p:nvGraphicFramePr>
        <p:xfrm>
          <a:off x="1181830" y="5671507"/>
          <a:ext cx="4494339" cy="2468880"/>
        </p:xfrm>
        <a:graphic>
          <a:graphicData uri="http://schemas.openxmlformats.org/drawingml/2006/table">
            <a:tbl>
              <a:tblPr firstRow="1" bandRow="1">
                <a:tableStyleId>{93296810-A885-4BE3-A3E7-6D5BEEA58F35}</a:tableStyleId>
              </a:tblPr>
              <a:tblGrid>
                <a:gridCol w="827116">
                  <a:extLst>
                    <a:ext uri="{9D8B030D-6E8A-4147-A177-3AD203B41FA5}">
                      <a16:colId xmlns:a16="http://schemas.microsoft.com/office/drawing/2014/main" val="2303521025"/>
                    </a:ext>
                  </a:extLst>
                </a:gridCol>
                <a:gridCol w="810896">
                  <a:extLst>
                    <a:ext uri="{9D8B030D-6E8A-4147-A177-3AD203B41FA5}">
                      <a16:colId xmlns:a16="http://schemas.microsoft.com/office/drawing/2014/main" val="397151792"/>
                    </a:ext>
                  </a:extLst>
                </a:gridCol>
                <a:gridCol w="1058593">
                  <a:extLst>
                    <a:ext uri="{9D8B030D-6E8A-4147-A177-3AD203B41FA5}">
                      <a16:colId xmlns:a16="http://schemas.microsoft.com/office/drawing/2014/main" val="2649486403"/>
                    </a:ext>
                  </a:extLst>
                </a:gridCol>
                <a:gridCol w="898867">
                  <a:extLst>
                    <a:ext uri="{9D8B030D-6E8A-4147-A177-3AD203B41FA5}">
                      <a16:colId xmlns:a16="http://schemas.microsoft.com/office/drawing/2014/main" val="889166450"/>
                    </a:ext>
                  </a:extLst>
                </a:gridCol>
                <a:gridCol w="898867">
                  <a:extLst>
                    <a:ext uri="{9D8B030D-6E8A-4147-A177-3AD203B41FA5}">
                      <a16:colId xmlns:a16="http://schemas.microsoft.com/office/drawing/2014/main" val="199332570"/>
                    </a:ext>
                  </a:extLst>
                </a:gridCol>
              </a:tblGrid>
              <a:tr h="245396">
                <a:tc>
                  <a:txBody>
                    <a:bodyPr/>
                    <a:lstStyle/>
                    <a:p>
                      <a:pPr algn="ctr"/>
                      <a:r>
                        <a:rPr lang="nl-NL" sz="800"/>
                        <a:t>Afspraak</a:t>
                      </a:r>
                    </a:p>
                  </a:txBody>
                  <a:tcPr marL="91441" marR="91441"/>
                </a:tc>
                <a:tc>
                  <a:txBody>
                    <a:bodyPr/>
                    <a:lstStyle/>
                    <a:p>
                      <a:pPr algn="ctr"/>
                      <a:r>
                        <a:rPr lang="nl-NL" sz="800"/>
                        <a:t>Frequentie monitoring</a:t>
                      </a:r>
                    </a:p>
                  </a:txBody>
                  <a:tcPr marL="91441" marR="91441"/>
                </a:tc>
                <a:tc>
                  <a:txBody>
                    <a:bodyPr/>
                    <a:lstStyle/>
                    <a:p>
                      <a:pPr algn="ctr"/>
                      <a:r>
                        <a:rPr lang="nl-NL" sz="800"/>
                        <a:t>Verantwoordelijke</a:t>
                      </a:r>
                    </a:p>
                  </a:txBody>
                  <a:tcPr marL="91441" marR="91441"/>
                </a:tc>
                <a:tc>
                  <a:txBody>
                    <a:bodyPr/>
                    <a:lstStyle/>
                    <a:p>
                      <a:pPr algn="ctr"/>
                      <a:r>
                        <a:rPr lang="nl-NL" sz="800"/>
                        <a:t>Benodigde informatie</a:t>
                      </a:r>
                    </a:p>
                  </a:txBody>
                  <a:tcPr marL="91441" marR="91441"/>
                </a:tc>
                <a:tc>
                  <a:txBody>
                    <a:bodyPr/>
                    <a:lstStyle/>
                    <a:p>
                      <a:pPr algn="ctr"/>
                      <a:r>
                        <a:rPr lang="nl-NL" sz="800"/>
                        <a:t>Voortgang</a:t>
                      </a:r>
                    </a:p>
                  </a:txBody>
                  <a:tcPr marL="91441" marR="91441"/>
                </a:tc>
                <a:extLst>
                  <a:ext uri="{0D108BD9-81ED-4DB2-BD59-A6C34878D82A}">
                    <a16:rowId xmlns:a16="http://schemas.microsoft.com/office/drawing/2014/main" val="418619438"/>
                  </a:ext>
                </a:extLst>
              </a:tr>
              <a:tr h="206074">
                <a:tc>
                  <a:txBody>
                    <a:bodyPr/>
                    <a:lstStyle/>
                    <a:p>
                      <a:r>
                        <a:rPr lang="nl-NL" sz="800"/>
                        <a:t>1</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extLst>
                  <a:ext uri="{0D108BD9-81ED-4DB2-BD59-A6C34878D82A}">
                    <a16:rowId xmlns:a16="http://schemas.microsoft.com/office/drawing/2014/main" val="1176977792"/>
                  </a:ext>
                </a:extLst>
              </a:tr>
              <a:tr h="206074">
                <a:tc>
                  <a:txBody>
                    <a:bodyPr/>
                    <a:lstStyle/>
                    <a:p>
                      <a:r>
                        <a:rPr lang="nl-NL" sz="800"/>
                        <a:t>2</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3178796922"/>
                  </a:ext>
                </a:extLst>
              </a:tr>
              <a:tr h="206074">
                <a:tc>
                  <a:txBody>
                    <a:bodyPr/>
                    <a:lstStyle/>
                    <a:p>
                      <a:r>
                        <a:rPr lang="nl-NL" sz="800"/>
                        <a:t>3</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2130443326"/>
                  </a:ext>
                </a:extLst>
              </a:tr>
              <a:tr h="206074">
                <a:tc>
                  <a:txBody>
                    <a:bodyPr/>
                    <a:lstStyle/>
                    <a:p>
                      <a:r>
                        <a:rPr lang="nl-NL" sz="800"/>
                        <a:t>4</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2758749749"/>
                  </a:ext>
                </a:extLst>
              </a:tr>
              <a:tr h="206074">
                <a:tc>
                  <a:txBody>
                    <a:bodyPr/>
                    <a:lstStyle/>
                    <a:p>
                      <a:r>
                        <a:rPr lang="nl-NL" sz="800"/>
                        <a:t>5</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504811235"/>
                  </a:ext>
                </a:extLst>
              </a:tr>
              <a:tr h="206074">
                <a:tc>
                  <a:txBody>
                    <a:bodyPr/>
                    <a:lstStyle/>
                    <a:p>
                      <a:r>
                        <a:rPr lang="nl-NL" sz="800"/>
                        <a:t>6</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055359840"/>
                  </a:ext>
                </a:extLst>
              </a:tr>
              <a:tr h="206074">
                <a:tc>
                  <a:txBody>
                    <a:bodyPr/>
                    <a:lstStyle/>
                    <a:p>
                      <a:r>
                        <a:rPr lang="nl-NL" sz="800"/>
                        <a:t>7</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3688054262"/>
                  </a:ext>
                </a:extLst>
              </a:tr>
              <a:tr h="206074">
                <a:tc>
                  <a:txBody>
                    <a:bodyPr/>
                    <a:lstStyle/>
                    <a:p>
                      <a:r>
                        <a:rPr lang="nl-NL" sz="800"/>
                        <a:t>8</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145788291"/>
                  </a:ext>
                </a:extLst>
              </a:tr>
              <a:tr h="206074">
                <a:tc>
                  <a:txBody>
                    <a:bodyPr/>
                    <a:lstStyle/>
                    <a:p>
                      <a:r>
                        <a:rPr lang="nl-NL" sz="800"/>
                        <a:t>9</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1653403493"/>
                  </a:ext>
                </a:extLst>
              </a:tr>
              <a:tr h="206074">
                <a:tc>
                  <a:txBody>
                    <a:bodyPr/>
                    <a:lstStyle/>
                    <a:p>
                      <a:r>
                        <a:rPr lang="nl-NL" sz="800"/>
                        <a:t>10</a:t>
                      </a:r>
                    </a:p>
                  </a:txBody>
                  <a:tcPr marL="91441" marR="91441"/>
                </a:tc>
                <a:tc>
                  <a:txBody>
                    <a:bodyPr/>
                    <a:lstStyle/>
                    <a:p>
                      <a:endParaRPr lang="nl-NL" sz="800"/>
                    </a:p>
                  </a:txBody>
                  <a:tcPr marL="91441" marR="91441"/>
                </a:tc>
                <a:tc>
                  <a:txBody>
                    <a:bodyPr/>
                    <a:lstStyle/>
                    <a:p>
                      <a:endParaRPr lang="nl-NL" sz="800"/>
                    </a:p>
                  </a:txBody>
                  <a:tcPr marL="91441" marR="91441"/>
                </a:tc>
                <a:tc>
                  <a:txBody>
                    <a:bodyPr/>
                    <a:lstStyle/>
                    <a:p>
                      <a:endParaRPr lang="nl-NL" sz="800"/>
                    </a:p>
                  </a:txBody>
                  <a:tcPr marL="91441" marR="91441"/>
                </a:tc>
                <a:tc>
                  <a:txBody>
                    <a:bodyPr/>
                    <a:lstStyle/>
                    <a:p>
                      <a:pPr marL="0" marR="0" lvl="0" indent="0" algn="l" defTabSz="514329" rtl="0" eaLnBrk="1" fontAlgn="auto" latinLnBrk="0" hangingPunct="1">
                        <a:lnSpc>
                          <a:spcPct val="100000"/>
                        </a:lnSpc>
                        <a:spcBef>
                          <a:spcPts val="0"/>
                        </a:spcBef>
                        <a:spcAft>
                          <a:spcPts val="0"/>
                        </a:spcAft>
                        <a:buClrTx/>
                        <a:buSzTx/>
                        <a:buFontTx/>
                        <a:buNone/>
                        <a:tabLst/>
                        <a:defRPr/>
                      </a:pPr>
                      <a:endParaRPr kumimoji="0" lang="nl-NL" sz="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91441" marR="91441"/>
                </a:tc>
                <a:extLst>
                  <a:ext uri="{0D108BD9-81ED-4DB2-BD59-A6C34878D82A}">
                    <a16:rowId xmlns:a16="http://schemas.microsoft.com/office/drawing/2014/main" val="645893286"/>
                  </a:ext>
                </a:extLst>
              </a:tr>
            </a:tbl>
          </a:graphicData>
        </a:graphic>
      </p:graphicFrame>
    </p:spTree>
    <p:extLst>
      <p:ext uri="{BB962C8B-B14F-4D97-AF65-F5344CB8AC3E}">
        <p14:creationId xmlns:p14="http://schemas.microsoft.com/office/powerpoint/2010/main" val="1399182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2">
            <a:extLst>
              <a:ext uri="{28A0092B-C50C-407E-A947-70E740481C1C}">
                <a14:useLocalDpi xmlns:a14="http://schemas.microsoft.com/office/drawing/2010/main" val="0"/>
              </a:ext>
            </a:extLst>
          </a:blip>
          <a:srcRect l="3674" r="5704"/>
          <a:stretch/>
        </p:blipFill>
        <p:spPr>
          <a:xfrm>
            <a:off x="-11624"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615553"/>
          </a:xfrm>
          <a:prstGeom prst="rect">
            <a:avLst/>
          </a:prstGeom>
          <a:solidFill>
            <a:schemeClr val="bg1"/>
          </a:solidFill>
        </p:spPr>
        <p:txBody>
          <a:bodyPr wrap="square" rtlCol="0">
            <a:spAutoFit/>
          </a:bodyPr>
          <a:lstStyle/>
          <a:p>
            <a:pPr algn="ctr"/>
            <a:r>
              <a:rPr lang="nl-NL" sz="2000" b="1" dirty="0">
                <a:solidFill>
                  <a:srgbClr val="91C9FF"/>
                </a:solidFill>
                <a:latin typeface="Roboto Slab" pitchFamily="2" charset="0"/>
                <a:ea typeface="Calibri" panose="020F0502020204030204" pitchFamily="34" charset="0"/>
                <a:cs typeface="Times New Roman" panose="02020603050405020304" pitchFamily="18" charset="0"/>
              </a:rPr>
              <a:t>Stap 2a: Dataverzameling en analyse</a:t>
            </a:r>
            <a:endParaRPr lang="nl-NL" sz="2000" dirty="0">
              <a:solidFill>
                <a:srgbClr val="91C9FF"/>
              </a:solidFill>
            </a:endParaRPr>
          </a:p>
          <a:p>
            <a:pPr algn="ctr"/>
            <a:r>
              <a:rPr lang="nl-NL" sz="1400" b="1" dirty="0">
                <a:solidFill>
                  <a:srgbClr val="91C9FF"/>
                </a:solidFill>
                <a:latin typeface="Roboto Slab" pitchFamily="2" charset="0"/>
                <a:ea typeface="Calibri" panose="020F0502020204030204" pitchFamily="34" charset="0"/>
                <a:cs typeface="Times New Roman" panose="02020603050405020304" pitchFamily="18" charset="0"/>
              </a:rPr>
              <a:t>gebiedsgerichte en </a:t>
            </a:r>
            <a:r>
              <a:rPr lang="nl-NL" sz="1400" b="1" dirty="0" err="1">
                <a:solidFill>
                  <a:srgbClr val="91C9FF"/>
                </a:solidFill>
                <a:latin typeface="Roboto Slab" pitchFamily="2" charset="0"/>
                <a:ea typeface="Calibri" panose="020F0502020204030204" pitchFamily="34" charset="0"/>
                <a:cs typeface="Times New Roman" panose="02020603050405020304" pitchFamily="18" charset="0"/>
              </a:rPr>
              <a:t>objectspecifieke</a:t>
            </a:r>
            <a:r>
              <a:rPr lang="nl-NL" sz="1400" b="1" dirty="0">
                <a:solidFill>
                  <a:srgbClr val="91C9FF"/>
                </a:solidFill>
                <a:latin typeface="Roboto Slab" pitchFamily="2" charset="0"/>
                <a:ea typeface="Calibri" panose="020F0502020204030204" pitchFamily="34" charset="0"/>
                <a:cs typeface="Times New Roman" panose="02020603050405020304" pitchFamily="18" charset="0"/>
              </a:rPr>
              <a:t> kansen</a:t>
            </a:r>
            <a:endParaRPr lang="nl-NL" sz="1400" dirty="0">
              <a:solidFill>
                <a:srgbClr val="91C9FF"/>
              </a:solidFill>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595993" y="2132033"/>
            <a:ext cx="5758952" cy="3293337"/>
          </a:xfrm>
          <a:prstGeom prst="rect">
            <a:avLst/>
          </a:prstGeom>
          <a:solidFill>
            <a:schemeClr val="bg1"/>
          </a:solidFill>
        </p:spPr>
        <p:txBody>
          <a:bodyPr wrap="square" rtlCol="0">
            <a:spAutoFit/>
          </a:bodyPr>
          <a:lstStyle/>
          <a:p>
            <a:pPr algn="ctr"/>
            <a:r>
              <a:rPr lang="nl-NL" b="1">
                <a:solidFill>
                  <a:srgbClr val="233D5A"/>
                </a:solidFill>
                <a:latin typeface="Roboto Slab" pitchFamily="2" charset="0"/>
                <a:cs typeface="Times New Roman" panose="02020603050405020304" pitchFamily="18" charset="0"/>
              </a:rPr>
              <a:t>Objecten</a:t>
            </a:r>
          </a:p>
          <a:p>
            <a:r>
              <a:rPr lang="nl-NL" sz="1000">
                <a:solidFill>
                  <a:srgbClr val="233D5A"/>
                </a:solidFill>
                <a:latin typeface="Roboto Slab" pitchFamily="2" charset="0"/>
                <a:cs typeface="Times New Roman" panose="02020603050405020304" pitchFamily="18" charset="0"/>
              </a:rPr>
              <a:t>Zijn er in de regio objecten aanwezig (m.u.v. daken) die geschikt zijn voor zon-PV? Geluidswallen, bermen langs snelweg, slapende dijken, parkeerplaatsen, gevels, etc.</a:t>
            </a:r>
          </a:p>
          <a:p>
            <a:endParaRPr lang="nl-NL" sz="1000">
              <a:solidFill>
                <a:srgbClr val="233D5A"/>
              </a:solidFill>
              <a:latin typeface="Roboto Slab" pitchFamily="2" charset="0"/>
              <a:cs typeface="Times New Roman" panose="02020603050405020304" pitchFamily="18" charset="0"/>
            </a:endParaRPr>
          </a:p>
          <a:p>
            <a:endParaRPr lang="nl-NL" sz="1600">
              <a:solidFill>
                <a:srgbClr val="233D5A"/>
              </a:solidFill>
              <a:latin typeface="Roboto Slab" pitchFamily="2" charset="0"/>
              <a:cs typeface="Times New Roman" panose="02020603050405020304" pitchFamily="18" charset="0"/>
            </a:endParaRPr>
          </a:p>
          <a:p>
            <a:endParaRPr lang="nl-NL" sz="1600">
              <a:solidFill>
                <a:srgbClr val="233D5A"/>
              </a:solidFill>
              <a:latin typeface="Roboto Slab" pitchFamily="2" charset="0"/>
              <a:cs typeface="Times New Roman" panose="02020603050405020304" pitchFamily="18" charset="0"/>
            </a:endParaRPr>
          </a:p>
          <a:p>
            <a:endParaRPr lang="nl-NL" sz="1600">
              <a:solidFill>
                <a:srgbClr val="233D5A"/>
              </a:solidFill>
              <a:latin typeface="Roboto Slab" pitchFamily="2" charset="0"/>
              <a:cs typeface="Times New Roman" panose="02020603050405020304" pitchFamily="18" charset="0"/>
            </a:endParaRPr>
          </a:p>
          <a:p>
            <a:endParaRPr lang="nl-NL" sz="1600">
              <a:solidFill>
                <a:srgbClr val="233D5A"/>
              </a:solidFill>
              <a:latin typeface="Roboto Slab" pitchFamily="2" charset="0"/>
              <a:cs typeface="Times New Roman" panose="02020603050405020304" pitchFamily="18" charset="0"/>
            </a:endParaRPr>
          </a:p>
          <a:p>
            <a:endParaRPr lang="nl-NL" sz="1600">
              <a:solidFill>
                <a:srgbClr val="233D5A"/>
              </a:solidFill>
              <a:latin typeface="Roboto Slab" pitchFamily="2" charset="0"/>
              <a:cs typeface="Times New Roman" panose="02020603050405020304" pitchFamily="18" charset="0"/>
            </a:endParaRPr>
          </a:p>
          <a:p>
            <a:endParaRPr lang="nl-NL" sz="1600">
              <a:solidFill>
                <a:srgbClr val="233D5A"/>
              </a:solidFill>
              <a:latin typeface="Roboto Slab" pitchFamily="2" charset="0"/>
              <a:cs typeface="Times New Roman" panose="02020603050405020304" pitchFamily="18" charset="0"/>
            </a:endParaRPr>
          </a:p>
          <a:p>
            <a:endParaRPr lang="nl-NL" sz="1600">
              <a:solidFill>
                <a:srgbClr val="233D5A"/>
              </a:solidFill>
              <a:latin typeface="Roboto Slab" pitchFamily="2" charset="0"/>
              <a:cs typeface="Times New Roman" panose="02020603050405020304" pitchFamily="18" charset="0"/>
            </a:endParaRPr>
          </a:p>
          <a:p>
            <a:endParaRPr lang="nl-NL" sz="1600">
              <a:solidFill>
                <a:srgbClr val="233D5A"/>
              </a:solidFill>
              <a:latin typeface="Roboto Slab" pitchFamily="2" charset="0"/>
              <a:cs typeface="Times New Roman" panose="02020603050405020304" pitchFamily="18" charset="0"/>
            </a:endParaRPr>
          </a:p>
          <a:p>
            <a:endParaRPr lang="nl-NL" sz="1050">
              <a:solidFill>
                <a:srgbClr val="233D5A"/>
              </a:solidFill>
              <a:latin typeface="Roboto Slab" pitchFamily="2" charset="0"/>
              <a:cs typeface="Times New Roman" panose="02020603050405020304" pitchFamily="18" charset="0"/>
            </a:endParaRPr>
          </a:p>
          <a:p>
            <a:endParaRPr lang="nl-NL" sz="1101" b="1">
              <a:solidFill>
                <a:srgbClr val="233D5A"/>
              </a:solidFill>
              <a:latin typeface="Roboto Slab" pitchFamily="2" charset="0"/>
              <a:cs typeface="Times New Roman" panose="02020603050405020304" pitchFamily="18" charset="0"/>
            </a:endParaRPr>
          </a:p>
          <a:p>
            <a:endParaRPr lang="nl-NL" sz="1050" b="1">
              <a:solidFill>
                <a:srgbClr val="233D5A"/>
              </a:solidFill>
              <a:latin typeface="Roboto Slab" pitchFamily="2" charset="0"/>
              <a:cs typeface="Times New Roman" panose="02020603050405020304" pitchFamily="18" charset="0"/>
            </a:endParaRPr>
          </a:p>
        </p:txBody>
      </p:sp>
      <p:sp>
        <p:nvSpPr>
          <p:cNvPr id="3" name="Tekstvak 2">
            <a:extLst>
              <a:ext uri="{FF2B5EF4-FFF2-40B4-BE49-F238E27FC236}">
                <a16:creationId xmlns:a16="http://schemas.microsoft.com/office/drawing/2014/main" id="{E6083071-7EB8-B474-DD6D-D2948B74DC67}"/>
              </a:ext>
            </a:extLst>
          </p:cNvPr>
          <p:cNvSpPr txBox="1"/>
          <p:nvPr/>
        </p:nvSpPr>
        <p:spPr>
          <a:xfrm>
            <a:off x="595993" y="5528904"/>
            <a:ext cx="5758952" cy="3747693"/>
          </a:xfrm>
          <a:prstGeom prst="rect">
            <a:avLst/>
          </a:prstGeom>
          <a:solidFill>
            <a:schemeClr val="bg1"/>
          </a:solidFill>
        </p:spPr>
        <p:txBody>
          <a:bodyPr wrap="square" rtlCol="0">
            <a:spAutoFit/>
          </a:bodyPr>
          <a:lstStyle/>
          <a:p>
            <a:pPr algn="ctr"/>
            <a:r>
              <a:rPr lang="nl-NL" b="1" dirty="0">
                <a:solidFill>
                  <a:srgbClr val="233D5A"/>
                </a:solidFill>
                <a:latin typeface="Roboto Slab" pitchFamily="2" charset="0"/>
                <a:cs typeface="Times New Roman" panose="02020603050405020304" pitchFamily="18" charset="0"/>
              </a:rPr>
              <a:t>Gebiedsontwikkeling</a:t>
            </a:r>
          </a:p>
          <a:p>
            <a:r>
              <a:rPr lang="nl-NL" sz="1000" dirty="0">
                <a:solidFill>
                  <a:srgbClr val="233D5A"/>
                </a:solidFill>
                <a:latin typeface="Roboto Slab" pitchFamily="2" charset="0"/>
                <a:cs typeface="Times New Roman" panose="02020603050405020304" pitchFamily="18" charset="0"/>
              </a:rPr>
              <a:t>Zijn er in de gemeente lopende gebiedsontwikkelingen waarbij aansluiting kan worden gezocht met de opwek van zon-PV?</a:t>
            </a:r>
          </a:p>
          <a:p>
            <a:r>
              <a:rPr lang="nl-NL" sz="1000" dirty="0">
                <a:solidFill>
                  <a:srgbClr val="233D5A"/>
                </a:solidFill>
                <a:latin typeface="Roboto Slab" pitchFamily="2" charset="0"/>
                <a:cs typeface="Times New Roman" panose="02020603050405020304" pitchFamily="18" charset="0"/>
              </a:rPr>
              <a:t>Zoals woningbouw, bedrijventerreinen, transformatiegebieden, aardgasvrije wijken, elektrisch OV en industriële elektrificatie.</a:t>
            </a:r>
          </a:p>
          <a:p>
            <a:pPr algn="ctr"/>
            <a:endParaRPr lang="nl-NL" sz="1000" dirty="0">
              <a:solidFill>
                <a:srgbClr val="233D5A"/>
              </a:solidFill>
              <a:latin typeface="Roboto Slab" pitchFamily="2" charset="0"/>
              <a:cs typeface="Times New Roman" panose="02020603050405020304" pitchFamily="18" charset="0"/>
            </a:endParaRPr>
          </a:p>
          <a:p>
            <a:pPr algn="ctr"/>
            <a:endParaRPr lang="nl-NL" sz="1000" dirty="0">
              <a:solidFill>
                <a:srgbClr val="233D5A"/>
              </a:solidFill>
              <a:latin typeface="Roboto Slab" pitchFamily="2" charset="0"/>
              <a:cs typeface="Times New Roman" panose="02020603050405020304" pitchFamily="18" charset="0"/>
            </a:endParaRPr>
          </a:p>
          <a:p>
            <a:endParaRPr lang="nl-NL" sz="1050" dirty="0">
              <a:solidFill>
                <a:srgbClr val="233D5A"/>
              </a:solidFill>
              <a:latin typeface="Roboto Slab" pitchFamily="2" charset="0"/>
              <a:cs typeface="Times New Roman" panose="02020603050405020304" pitchFamily="18" charset="0"/>
            </a:endParaRPr>
          </a:p>
          <a:p>
            <a:endParaRPr lang="nl-NL" sz="1050" dirty="0">
              <a:solidFill>
                <a:srgbClr val="233D5A"/>
              </a:solidFill>
              <a:latin typeface="Roboto Slab" pitchFamily="2" charset="0"/>
              <a:cs typeface="Times New Roman" panose="02020603050405020304" pitchFamily="18" charset="0"/>
            </a:endParaRPr>
          </a:p>
          <a:p>
            <a:endParaRPr lang="nl-NL" sz="1050" dirty="0">
              <a:solidFill>
                <a:srgbClr val="233D5A"/>
              </a:solidFill>
              <a:latin typeface="Roboto Slab" pitchFamily="2" charset="0"/>
              <a:cs typeface="Times New Roman" panose="02020603050405020304" pitchFamily="18" charset="0"/>
            </a:endParaRPr>
          </a:p>
          <a:p>
            <a:endParaRPr lang="nl-NL" sz="1050" dirty="0">
              <a:solidFill>
                <a:srgbClr val="233D5A"/>
              </a:solidFill>
              <a:latin typeface="Roboto Slab" pitchFamily="2" charset="0"/>
              <a:cs typeface="Times New Roman" panose="02020603050405020304" pitchFamily="18" charset="0"/>
            </a:endParaRPr>
          </a:p>
          <a:p>
            <a:endParaRPr lang="nl-NL" sz="1050" dirty="0">
              <a:solidFill>
                <a:srgbClr val="233D5A"/>
              </a:solidFill>
              <a:latin typeface="Roboto Slab" pitchFamily="2" charset="0"/>
              <a:cs typeface="Times New Roman" panose="02020603050405020304" pitchFamily="18" charset="0"/>
            </a:endParaRPr>
          </a:p>
          <a:p>
            <a:endParaRPr lang="nl-NL" sz="1050" dirty="0">
              <a:solidFill>
                <a:srgbClr val="233D5A"/>
              </a:solidFill>
              <a:latin typeface="Roboto Slab" pitchFamily="2" charset="0"/>
              <a:cs typeface="Times New Roman" panose="02020603050405020304" pitchFamily="18" charset="0"/>
            </a:endParaRPr>
          </a:p>
          <a:p>
            <a:endParaRPr lang="nl-NL" sz="1050" dirty="0">
              <a:solidFill>
                <a:srgbClr val="233D5A"/>
              </a:solidFill>
              <a:latin typeface="Roboto Slab" pitchFamily="2" charset="0"/>
              <a:cs typeface="Times New Roman" panose="02020603050405020304" pitchFamily="18" charset="0"/>
            </a:endParaRPr>
          </a:p>
          <a:p>
            <a:endParaRPr lang="nl-NL" sz="1050" dirty="0">
              <a:solidFill>
                <a:srgbClr val="233D5A"/>
              </a:solidFill>
              <a:latin typeface="Roboto Slab" pitchFamily="2" charset="0"/>
              <a:cs typeface="Times New Roman" panose="02020603050405020304" pitchFamily="18" charset="0"/>
            </a:endParaRPr>
          </a:p>
          <a:p>
            <a:endParaRPr lang="nl-NL" sz="1050" dirty="0">
              <a:solidFill>
                <a:srgbClr val="233D5A"/>
              </a:solidFill>
              <a:latin typeface="Roboto Slab" pitchFamily="2" charset="0"/>
              <a:cs typeface="Times New Roman" panose="02020603050405020304" pitchFamily="18" charset="0"/>
            </a:endParaRPr>
          </a:p>
          <a:p>
            <a:endParaRPr lang="nl-NL" sz="1050" dirty="0">
              <a:solidFill>
                <a:srgbClr val="233D5A"/>
              </a:solidFill>
              <a:latin typeface="Roboto Slab" pitchFamily="2" charset="0"/>
              <a:cs typeface="Times New Roman" panose="02020603050405020304" pitchFamily="18" charset="0"/>
            </a:endParaRPr>
          </a:p>
          <a:p>
            <a:endParaRPr lang="nl-NL" sz="1050" dirty="0">
              <a:solidFill>
                <a:srgbClr val="233D5A"/>
              </a:solidFill>
              <a:latin typeface="Roboto Slab" pitchFamily="2" charset="0"/>
              <a:cs typeface="Times New Roman" panose="02020603050405020304" pitchFamily="18" charset="0"/>
            </a:endParaRPr>
          </a:p>
          <a:p>
            <a:endParaRPr lang="nl-NL" sz="1101" b="1" dirty="0">
              <a:solidFill>
                <a:srgbClr val="233D5A"/>
              </a:solidFill>
              <a:latin typeface="Roboto Slab" pitchFamily="2" charset="0"/>
              <a:cs typeface="Times New Roman" panose="02020603050405020304" pitchFamily="18" charset="0"/>
            </a:endParaRPr>
          </a:p>
          <a:p>
            <a:endParaRPr lang="nl-NL" sz="1101" b="1" dirty="0">
              <a:solidFill>
                <a:srgbClr val="233D5A"/>
              </a:solidFill>
              <a:latin typeface="Roboto Slab" pitchFamily="2" charset="0"/>
              <a:cs typeface="Times New Roman" panose="02020603050405020304" pitchFamily="18" charset="0"/>
            </a:endParaRPr>
          </a:p>
          <a:p>
            <a:endParaRPr lang="nl-NL" sz="1101" b="1" dirty="0">
              <a:solidFill>
                <a:srgbClr val="233D5A"/>
              </a:solidFill>
              <a:latin typeface="Roboto Slab" pitchFamily="2" charset="0"/>
              <a:cs typeface="Times New Roman" panose="02020603050405020304" pitchFamily="18" charset="0"/>
            </a:endParaRPr>
          </a:p>
          <a:p>
            <a:endParaRPr lang="nl-NL" sz="1101" b="1" dirty="0">
              <a:solidFill>
                <a:srgbClr val="233D5A"/>
              </a:solidFill>
              <a:latin typeface="Roboto Slab" pitchFamily="2" charset="0"/>
              <a:cs typeface="Times New Roman" panose="02020603050405020304" pitchFamily="18" charset="0"/>
            </a:endParaRPr>
          </a:p>
        </p:txBody>
      </p:sp>
      <p:graphicFrame>
        <p:nvGraphicFramePr>
          <p:cNvPr id="4" name="Tabel 6">
            <a:extLst>
              <a:ext uri="{FF2B5EF4-FFF2-40B4-BE49-F238E27FC236}">
                <a16:creationId xmlns:a16="http://schemas.microsoft.com/office/drawing/2014/main" id="{B2DC7AE1-1215-9A6D-185A-69F2968728D6}"/>
              </a:ext>
            </a:extLst>
          </p:cNvPr>
          <p:cNvGraphicFramePr>
            <a:graphicFrameLocks noGrp="1"/>
          </p:cNvGraphicFramePr>
          <p:nvPr>
            <p:extLst>
              <p:ext uri="{D42A27DB-BD31-4B8C-83A1-F6EECF244321}">
                <p14:modId xmlns:p14="http://schemas.microsoft.com/office/powerpoint/2010/main" val="1350790486"/>
              </p:ext>
            </p:extLst>
          </p:nvPr>
        </p:nvGraphicFramePr>
        <p:xfrm>
          <a:off x="1189469" y="2845429"/>
          <a:ext cx="4572000" cy="2468568"/>
        </p:xfrm>
        <a:graphic>
          <a:graphicData uri="http://schemas.openxmlformats.org/drawingml/2006/table">
            <a:tbl>
              <a:tblPr firstRow="1" bandRow="1">
                <a:tableStyleId>{93296810-A885-4BE3-A3E7-6D5BEEA58F35}</a:tableStyleId>
              </a:tblPr>
              <a:tblGrid>
                <a:gridCol w="1143000">
                  <a:extLst>
                    <a:ext uri="{9D8B030D-6E8A-4147-A177-3AD203B41FA5}">
                      <a16:colId xmlns:a16="http://schemas.microsoft.com/office/drawing/2014/main" val="2303521025"/>
                    </a:ext>
                  </a:extLst>
                </a:gridCol>
                <a:gridCol w="1143000">
                  <a:extLst>
                    <a:ext uri="{9D8B030D-6E8A-4147-A177-3AD203B41FA5}">
                      <a16:colId xmlns:a16="http://schemas.microsoft.com/office/drawing/2014/main" val="397151792"/>
                    </a:ext>
                  </a:extLst>
                </a:gridCol>
                <a:gridCol w="1143000">
                  <a:extLst>
                    <a:ext uri="{9D8B030D-6E8A-4147-A177-3AD203B41FA5}">
                      <a16:colId xmlns:a16="http://schemas.microsoft.com/office/drawing/2014/main" val="2649486403"/>
                    </a:ext>
                  </a:extLst>
                </a:gridCol>
                <a:gridCol w="1143000">
                  <a:extLst>
                    <a:ext uri="{9D8B030D-6E8A-4147-A177-3AD203B41FA5}">
                      <a16:colId xmlns:a16="http://schemas.microsoft.com/office/drawing/2014/main" val="889166450"/>
                    </a:ext>
                  </a:extLst>
                </a:gridCol>
              </a:tblGrid>
              <a:tr h="308571">
                <a:tc>
                  <a:txBody>
                    <a:bodyPr/>
                    <a:lstStyle/>
                    <a:p>
                      <a:pPr algn="ctr"/>
                      <a:r>
                        <a:rPr lang="en-US" sz="1000"/>
                        <a:t>Naam object</a:t>
                      </a:r>
                      <a:endParaRPr lang="nl-NL" sz="1000"/>
                    </a:p>
                  </a:txBody>
                  <a:tcPr marL="91441" marR="91441"/>
                </a:tc>
                <a:tc>
                  <a:txBody>
                    <a:bodyPr/>
                    <a:lstStyle/>
                    <a:p>
                      <a:pPr algn="ctr"/>
                      <a:r>
                        <a:rPr lang="en-US" sz="1000"/>
                        <a:t>Omvang (in ha.)</a:t>
                      </a:r>
                      <a:endParaRPr lang="nl-NL" sz="1000"/>
                    </a:p>
                  </a:txBody>
                  <a:tcPr marL="91441" marR="91441"/>
                </a:tc>
                <a:tc>
                  <a:txBody>
                    <a:bodyPr/>
                    <a:lstStyle/>
                    <a:p>
                      <a:pPr algn="ctr"/>
                      <a:r>
                        <a:rPr lang="en-US" sz="1000" err="1"/>
                        <a:t>Eigenaar</a:t>
                      </a:r>
                      <a:endParaRPr lang="nl-NL" sz="1000"/>
                    </a:p>
                  </a:txBody>
                  <a:tcPr marL="91441" marR="91441"/>
                </a:tc>
                <a:tc>
                  <a:txBody>
                    <a:bodyPr/>
                    <a:lstStyle/>
                    <a:p>
                      <a:pPr algn="ctr"/>
                      <a:r>
                        <a:rPr lang="en-US" sz="1000"/>
                        <a:t>Bestemming</a:t>
                      </a:r>
                      <a:endParaRPr lang="nl-NL" sz="1000"/>
                    </a:p>
                  </a:txBody>
                  <a:tcPr marL="91441" marR="91441"/>
                </a:tc>
                <a:extLst>
                  <a:ext uri="{0D108BD9-81ED-4DB2-BD59-A6C34878D82A}">
                    <a16:rowId xmlns:a16="http://schemas.microsoft.com/office/drawing/2014/main" val="418619438"/>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7697779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17879692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130443326"/>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758749749"/>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504811235"/>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055359840"/>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653403493"/>
                  </a:ext>
                </a:extLst>
              </a:tr>
            </a:tbl>
          </a:graphicData>
        </a:graphic>
      </p:graphicFrame>
      <p:graphicFrame>
        <p:nvGraphicFramePr>
          <p:cNvPr id="7" name="Tabel 6">
            <a:extLst>
              <a:ext uri="{FF2B5EF4-FFF2-40B4-BE49-F238E27FC236}">
                <a16:creationId xmlns:a16="http://schemas.microsoft.com/office/drawing/2014/main" id="{72F3FF83-9FDF-216E-0B3B-67353CED099B}"/>
              </a:ext>
            </a:extLst>
          </p:cNvPr>
          <p:cNvGraphicFramePr>
            <a:graphicFrameLocks noGrp="1"/>
          </p:cNvGraphicFramePr>
          <p:nvPr>
            <p:extLst>
              <p:ext uri="{D42A27DB-BD31-4B8C-83A1-F6EECF244321}">
                <p14:modId xmlns:p14="http://schemas.microsoft.com/office/powerpoint/2010/main" val="1816825192"/>
              </p:ext>
            </p:extLst>
          </p:nvPr>
        </p:nvGraphicFramePr>
        <p:xfrm>
          <a:off x="1189469" y="6539684"/>
          <a:ext cx="4572000" cy="2468568"/>
        </p:xfrm>
        <a:graphic>
          <a:graphicData uri="http://schemas.openxmlformats.org/drawingml/2006/table">
            <a:tbl>
              <a:tblPr firstRow="1" bandRow="1">
                <a:tableStyleId>{93296810-A885-4BE3-A3E7-6D5BEEA58F35}</a:tableStyleId>
              </a:tblPr>
              <a:tblGrid>
                <a:gridCol w="1143000">
                  <a:extLst>
                    <a:ext uri="{9D8B030D-6E8A-4147-A177-3AD203B41FA5}">
                      <a16:colId xmlns:a16="http://schemas.microsoft.com/office/drawing/2014/main" val="2303521025"/>
                    </a:ext>
                  </a:extLst>
                </a:gridCol>
                <a:gridCol w="1143000">
                  <a:extLst>
                    <a:ext uri="{9D8B030D-6E8A-4147-A177-3AD203B41FA5}">
                      <a16:colId xmlns:a16="http://schemas.microsoft.com/office/drawing/2014/main" val="397151792"/>
                    </a:ext>
                  </a:extLst>
                </a:gridCol>
                <a:gridCol w="1143000">
                  <a:extLst>
                    <a:ext uri="{9D8B030D-6E8A-4147-A177-3AD203B41FA5}">
                      <a16:colId xmlns:a16="http://schemas.microsoft.com/office/drawing/2014/main" val="2649486403"/>
                    </a:ext>
                  </a:extLst>
                </a:gridCol>
                <a:gridCol w="1143000">
                  <a:extLst>
                    <a:ext uri="{9D8B030D-6E8A-4147-A177-3AD203B41FA5}">
                      <a16:colId xmlns:a16="http://schemas.microsoft.com/office/drawing/2014/main" val="889166450"/>
                    </a:ext>
                  </a:extLst>
                </a:gridCol>
              </a:tblGrid>
              <a:tr h="308571">
                <a:tc>
                  <a:txBody>
                    <a:bodyPr/>
                    <a:lstStyle/>
                    <a:p>
                      <a:pPr algn="ctr"/>
                      <a:r>
                        <a:rPr lang="en-US" sz="1000"/>
                        <a:t>Naam project</a:t>
                      </a:r>
                      <a:endParaRPr lang="nl-NL" sz="1000"/>
                    </a:p>
                  </a:txBody>
                  <a:tcPr marL="91441" marR="91441"/>
                </a:tc>
                <a:tc>
                  <a:txBody>
                    <a:bodyPr/>
                    <a:lstStyle/>
                    <a:p>
                      <a:pPr algn="ctr"/>
                      <a:r>
                        <a:rPr lang="en-US" sz="1000" err="1"/>
                        <a:t>Omvang</a:t>
                      </a:r>
                      <a:r>
                        <a:rPr lang="en-US" sz="1000"/>
                        <a:t> (in ha.)</a:t>
                      </a:r>
                      <a:endParaRPr lang="nl-NL" sz="1000"/>
                    </a:p>
                  </a:txBody>
                  <a:tcPr marL="91441" marR="91441"/>
                </a:tc>
                <a:tc>
                  <a:txBody>
                    <a:bodyPr/>
                    <a:lstStyle/>
                    <a:p>
                      <a:pPr algn="ctr"/>
                      <a:r>
                        <a:rPr lang="en-US" sz="1000" err="1"/>
                        <a:t>Eigenaar</a:t>
                      </a:r>
                      <a:endParaRPr lang="nl-NL" sz="1000"/>
                    </a:p>
                  </a:txBody>
                  <a:tcPr marL="91441" marR="91441"/>
                </a:tc>
                <a:tc>
                  <a:txBody>
                    <a:bodyPr/>
                    <a:lstStyle/>
                    <a:p>
                      <a:pPr algn="ctr"/>
                      <a:r>
                        <a:rPr lang="en-US" sz="1000"/>
                        <a:t>Bestemming</a:t>
                      </a:r>
                      <a:endParaRPr lang="nl-NL" sz="1000"/>
                    </a:p>
                  </a:txBody>
                  <a:tcPr marL="91441" marR="91441"/>
                </a:tc>
                <a:extLst>
                  <a:ext uri="{0D108BD9-81ED-4DB2-BD59-A6C34878D82A}">
                    <a16:rowId xmlns:a16="http://schemas.microsoft.com/office/drawing/2014/main" val="418619438"/>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7697779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17879692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130443326"/>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996226223"/>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427944058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504811235"/>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037443254"/>
                  </a:ext>
                </a:extLst>
              </a:tr>
            </a:tbl>
          </a:graphicData>
        </a:graphic>
      </p:graphicFrame>
    </p:spTree>
    <p:extLst>
      <p:ext uri="{BB962C8B-B14F-4D97-AF65-F5344CB8AC3E}">
        <p14:creationId xmlns:p14="http://schemas.microsoft.com/office/powerpoint/2010/main" val="1596133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615553"/>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2b: Analyse van de data</a:t>
            </a:r>
          </a:p>
          <a:p>
            <a:pPr algn="ctr"/>
            <a:r>
              <a:rPr lang="nl-NL" sz="1400" b="1">
                <a:solidFill>
                  <a:srgbClr val="91C9FF"/>
                </a:solidFill>
                <a:latin typeface="Roboto Slab" pitchFamily="2" charset="0"/>
                <a:cs typeface="Times New Roman" panose="02020603050405020304" pitchFamily="18" charset="0"/>
              </a:rPr>
              <a:t>Inzicht in bedrijventerreinen</a:t>
            </a:r>
            <a:endParaRPr lang="nl-NL" sz="1400">
              <a:solidFill>
                <a:srgbClr val="91C9FF"/>
              </a:solidFill>
            </a:endParaRPr>
          </a:p>
        </p:txBody>
      </p:sp>
      <p:sp>
        <p:nvSpPr>
          <p:cNvPr id="8" name="Tekstvak 7">
            <a:extLst>
              <a:ext uri="{FF2B5EF4-FFF2-40B4-BE49-F238E27FC236}">
                <a16:creationId xmlns:a16="http://schemas.microsoft.com/office/drawing/2014/main" id="{6882721F-8B62-34C5-9742-091A738F55EF}"/>
              </a:ext>
            </a:extLst>
          </p:cNvPr>
          <p:cNvSpPr txBox="1"/>
          <p:nvPr/>
        </p:nvSpPr>
        <p:spPr>
          <a:xfrm>
            <a:off x="620479" y="1776897"/>
            <a:ext cx="5641528" cy="5355312"/>
          </a:xfrm>
          <a:prstGeom prst="rect">
            <a:avLst/>
          </a:prstGeom>
          <a:solidFill>
            <a:schemeClr val="bg1"/>
          </a:solidFill>
        </p:spPr>
        <p:txBody>
          <a:bodyPr wrap="square" rtlCol="0">
            <a:spAutoFit/>
          </a:bodyPr>
          <a:lstStyle/>
          <a:p>
            <a:pPr algn="ctr"/>
            <a:r>
              <a:rPr lang="nl-NL" b="1">
                <a:solidFill>
                  <a:srgbClr val="233D5A"/>
                </a:solidFill>
                <a:latin typeface="Roboto Slab" pitchFamily="2" charset="0"/>
                <a:ea typeface="Calibri" panose="020F0502020204030204" pitchFamily="34" charset="0"/>
                <a:cs typeface="Times New Roman" panose="02020603050405020304" pitchFamily="18" charset="0"/>
              </a:rPr>
              <a:t>Inzicht in de voortgang en potentie van zon op dak per bedrijventerrein</a:t>
            </a: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620479" y="7259895"/>
            <a:ext cx="5641528" cy="984885"/>
          </a:xfrm>
          <a:prstGeom prst="rect">
            <a:avLst/>
          </a:prstGeom>
          <a:solidFill>
            <a:schemeClr val="bg1"/>
          </a:solidFill>
        </p:spPr>
        <p:txBody>
          <a:bodyPr wrap="square" rtlCol="0">
            <a:spAutoFit/>
          </a:bodyPr>
          <a:lstStyle/>
          <a:p>
            <a:pPr algn="ctr"/>
            <a:r>
              <a:rPr lang="nl-NL" b="1" dirty="0">
                <a:solidFill>
                  <a:srgbClr val="233D5A"/>
                </a:solidFill>
                <a:latin typeface="Roboto Slab" pitchFamily="2" charset="0"/>
                <a:ea typeface="Calibri" panose="020F0502020204030204" pitchFamily="34" charset="0"/>
                <a:cs typeface="Times New Roman" panose="02020603050405020304" pitchFamily="18" charset="0"/>
              </a:rPr>
              <a:t>Begeleidende vragen bedrijventerreinen;</a:t>
            </a:r>
          </a:p>
          <a:p>
            <a:pPr marL="285738" indent="-285738">
              <a:buFont typeface="Arial" panose="020B0604020202020204" pitchFamily="34" charset="0"/>
              <a:buChar char="•"/>
            </a:pPr>
            <a:r>
              <a:rPr lang="nl-NL" sz="1000" dirty="0">
                <a:solidFill>
                  <a:srgbClr val="233D5A"/>
                </a:solidFill>
                <a:latin typeface="Roboto Slab" pitchFamily="2" charset="0"/>
                <a:ea typeface="Calibri" panose="020F0502020204030204" pitchFamily="34" charset="0"/>
                <a:cs typeface="Times New Roman" panose="02020603050405020304" pitchFamily="18" charset="0"/>
              </a:rPr>
              <a:t>Op welke bedrijventerreinen is de grootste resterende potentie (som van oppervlak)?</a:t>
            </a:r>
          </a:p>
          <a:p>
            <a:pPr marL="285738" indent="-285738">
              <a:buFont typeface="Arial" panose="020B0604020202020204" pitchFamily="34" charset="0"/>
              <a:buChar char="•"/>
            </a:pPr>
            <a:r>
              <a:rPr lang="nl-NL" sz="1000" dirty="0">
                <a:solidFill>
                  <a:srgbClr val="233D5A"/>
                </a:solidFill>
                <a:latin typeface="Roboto Slab" pitchFamily="2" charset="0"/>
                <a:ea typeface="Calibri" panose="020F0502020204030204" pitchFamily="34" charset="0"/>
                <a:cs typeface="Times New Roman" panose="02020603050405020304" pitchFamily="18" charset="0"/>
              </a:rPr>
              <a:t>Waar sluit de vraag naar energie aan op de potentie voor zon PV</a:t>
            </a:r>
          </a:p>
          <a:p>
            <a:pPr marL="285738" indent="-285738">
              <a:buFont typeface="Arial" panose="020B0604020202020204" pitchFamily="34" charset="0"/>
              <a:buChar char="•"/>
            </a:pPr>
            <a:r>
              <a:rPr lang="nl-NL" sz="1000" dirty="0">
                <a:solidFill>
                  <a:srgbClr val="233D5A"/>
                </a:solidFill>
                <a:latin typeface="Roboto Slab" pitchFamily="2" charset="0"/>
                <a:ea typeface="Calibri" panose="020F0502020204030204" pitchFamily="34" charset="0"/>
                <a:cs typeface="Times New Roman" panose="02020603050405020304" pitchFamily="18" charset="0"/>
              </a:rPr>
              <a:t>Voor welke bedrijventerreinen geldt nog geen netcongestie?</a:t>
            </a:r>
          </a:p>
          <a:p>
            <a:pPr marL="285738" indent="-285738">
              <a:buFont typeface="Arial" panose="020B0604020202020204" pitchFamily="34" charset="0"/>
              <a:buChar char="•"/>
            </a:pPr>
            <a:r>
              <a:rPr lang="nl-NL" sz="1000" dirty="0">
                <a:solidFill>
                  <a:srgbClr val="233D5A"/>
                </a:solidFill>
                <a:latin typeface="Roboto Slab" pitchFamily="2" charset="0"/>
                <a:ea typeface="Calibri" panose="020F0502020204030204" pitchFamily="34" charset="0"/>
                <a:cs typeface="Times New Roman" panose="02020603050405020304" pitchFamily="18" charset="0"/>
              </a:rPr>
              <a:t>Is er een aanspreekpunt (bedrijvenkring) aanwezig?</a:t>
            </a:r>
          </a:p>
        </p:txBody>
      </p:sp>
      <p:graphicFrame>
        <p:nvGraphicFramePr>
          <p:cNvPr id="3" name="Tabel 2">
            <a:extLst>
              <a:ext uri="{FF2B5EF4-FFF2-40B4-BE49-F238E27FC236}">
                <a16:creationId xmlns:a16="http://schemas.microsoft.com/office/drawing/2014/main" id="{0467D8A0-899A-1FF2-8218-F6D5305E25BD}"/>
              </a:ext>
            </a:extLst>
          </p:cNvPr>
          <p:cNvGraphicFramePr>
            <a:graphicFrameLocks noGrp="1"/>
          </p:cNvGraphicFramePr>
          <p:nvPr>
            <p:extLst>
              <p:ext uri="{D42A27DB-BD31-4B8C-83A1-F6EECF244321}">
                <p14:modId xmlns:p14="http://schemas.microsoft.com/office/powerpoint/2010/main" val="2903819351"/>
              </p:ext>
            </p:extLst>
          </p:nvPr>
        </p:nvGraphicFramePr>
        <p:xfrm>
          <a:off x="825445" y="2538435"/>
          <a:ext cx="5209595" cy="4408701"/>
        </p:xfrm>
        <a:graphic>
          <a:graphicData uri="http://schemas.openxmlformats.org/drawingml/2006/table">
            <a:tbl>
              <a:tblPr firstRow="1" lastRow="1" bandRow="1">
                <a:tableStyleId>{93296810-A885-4BE3-A3E7-6D5BEEA58F35}</a:tableStyleId>
              </a:tblPr>
              <a:tblGrid>
                <a:gridCol w="800556">
                  <a:extLst>
                    <a:ext uri="{9D8B030D-6E8A-4147-A177-3AD203B41FA5}">
                      <a16:colId xmlns:a16="http://schemas.microsoft.com/office/drawing/2014/main" val="1973233186"/>
                    </a:ext>
                  </a:extLst>
                </a:gridCol>
                <a:gridCol w="693020">
                  <a:extLst>
                    <a:ext uri="{9D8B030D-6E8A-4147-A177-3AD203B41FA5}">
                      <a16:colId xmlns:a16="http://schemas.microsoft.com/office/drawing/2014/main" val="2787087515"/>
                    </a:ext>
                  </a:extLst>
                </a:gridCol>
                <a:gridCol w="609379">
                  <a:extLst>
                    <a:ext uri="{9D8B030D-6E8A-4147-A177-3AD203B41FA5}">
                      <a16:colId xmlns:a16="http://schemas.microsoft.com/office/drawing/2014/main" val="1803122344"/>
                    </a:ext>
                  </a:extLst>
                </a:gridCol>
                <a:gridCol w="776660">
                  <a:extLst>
                    <a:ext uri="{9D8B030D-6E8A-4147-A177-3AD203B41FA5}">
                      <a16:colId xmlns:a16="http://schemas.microsoft.com/office/drawing/2014/main" val="1949963957"/>
                    </a:ext>
                  </a:extLst>
                </a:gridCol>
                <a:gridCol w="776660">
                  <a:extLst>
                    <a:ext uri="{9D8B030D-6E8A-4147-A177-3AD203B41FA5}">
                      <a16:colId xmlns:a16="http://schemas.microsoft.com/office/drawing/2014/main" val="3390160796"/>
                    </a:ext>
                  </a:extLst>
                </a:gridCol>
                <a:gridCol w="776660">
                  <a:extLst>
                    <a:ext uri="{9D8B030D-6E8A-4147-A177-3AD203B41FA5}">
                      <a16:colId xmlns:a16="http://schemas.microsoft.com/office/drawing/2014/main" val="2764428414"/>
                    </a:ext>
                  </a:extLst>
                </a:gridCol>
                <a:gridCol w="776660">
                  <a:extLst>
                    <a:ext uri="{9D8B030D-6E8A-4147-A177-3AD203B41FA5}">
                      <a16:colId xmlns:a16="http://schemas.microsoft.com/office/drawing/2014/main" val="2541152051"/>
                    </a:ext>
                  </a:extLst>
                </a:gridCol>
              </a:tblGrid>
              <a:tr h="421005">
                <a:tc>
                  <a:txBody>
                    <a:bodyPr/>
                    <a:lstStyle/>
                    <a:p>
                      <a:pPr algn="l" fontAlgn="b"/>
                      <a:r>
                        <a:rPr lang="nl-NL" sz="900" u="none" strike="noStrike">
                          <a:effectLst/>
                        </a:rPr>
                        <a:t>Bedrijventerrein</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u="none" strike="noStrike" err="1">
                          <a:effectLst/>
                        </a:rPr>
                        <a:t>Elektriciteits-verbruik</a:t>
                      </a:r>
                      <a:r>
                        <a:rPr lang="nl-NL" sz="900" u="none" strike="noStrike">
                          <a:effectLst/>
                        </a:rPr>
                        <a:t> [MWh/jaar</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b="1" u="none" strike="noStrike">
                          <a:solidFill>
                            <a:schemeClr val="bg1"/>
                          </a:solidFill>
                          <a:effectLst/>
                        </a:rPr>
                        <a:t>Gasverbruik [m ³/jaar]</a:t>
                      </a:r>
                      <a:endParaRPr lang="nl-NL" sz="900" b="1"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b="1" u="none" strike="noStrike">
                          <a:solidFill>
                            <a:schemeClr val="bg1"/>
                          </a:solidFill>
                          <a:effectLst/>
                        </a:rPr>
                        <a:t>Gerealiseerde </a:t>
                      </a:r>
                      <a:r>
                        <a:rPr lang="nl-NL" sz="900" b="1" u="none" strike="noStrike" err="1">
                          <a:solidFill>
                            <a:schemeClr val="bg1"/>
                          </a:solidFill>
                          <a:effectLst/>
                        </a:rPr>
                        <a:t>ZonPV</a:t>
                      </a:r>
                      <a:endParaRPr lang="nl-NL" sz="900" b="1" u="none" strike="noStrike">
                        <a:solidFill>
                          <a:schemeClr val="bg1"/>
                        </a:solidFill>
                        <a:effectLst/>
                      </a:endParaRPr>
                    </a:p>
                    <a:p>
                      <a:pPr algn="l" fontAlgn="b"/>
                      <a:r>
                        <a:rPr lang="nl-NL" sz="900" b="1" i="0" u="none" strike="noStrike">
                          <a:solidFill>
                            <a:schemeClr val="bg1"/>
                          </a:solidFill>
                          <a:effectLst/>
                          <a:latin typeface="Calibri" panose="020F0502020204030204" pitchFamily="34" charset="0"/>
                        </a:rPr>
                        <a:t>[MWh/jaar]</a:t>
                      </a: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u="none" strike="noStrike">
                          <a:effectLst/>
                        </a:rPr>
                        <a:t>Potentie Zon PV [MWh/jaar]</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b="1" i="0" u="none" strike="noStrike">
                          <a:solidFill>
                            <a:schemeClr val="bg1"/>
                          </a:solidFill>
                          <a:effectLst/>
                          <a:latin typeface="Calibri" panose="020F0502020204030204" pitchFamily="34" charset="0"/>
                        </a:rPr>
                        <a:t>Netcongestie ja/nee</a:t>
                      </a: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b="1" i="0" u="none" strike="noStrike">
                          <a:solidFill>
                            <a:schemeClr val="bg1"/>
                          </a:solidFill>
                          <a:effectLst/>
                          <a:latin typeface="Calibri" panose="020F0502020204030204" pitchFamily="34" charset="0"/>
                        </a:rPr>
                        <a:t>Bedrijfskring aanwezig?</a:t>
                      </a: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466459791"/>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b="0" i="0" u="none" strike="noStrike">
                          <a:solidFill>
                            <a:srgbClr val="000000"/>
                          </a:solidFill>
                          <a:effectLst/>
                          <a:latin typeface="Calibri" panose="020F0502020204030204" pitchFamily="34" charset="0"/>
                        </a:rPr>
                        <a:t>ja / nee</a:t>
                      </a: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b="0" i="0" u="none" strike="noStrike">
                          <a:solidFill>
                            <a:srgbClr val="000000"/>
                          </a:solidFill>
                          <a:effectLst/>
                          <a:latin typeface="Calibri" panose="020F0502020204030204" pitchFamily="34" charset="0"/>
                        </a:rPr>
                        <a:t>ja / nee</a:t>
                      </a: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49461760"/>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2826128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373619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52660473"/>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82398234"/>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69152709"/>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43699359"/>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90664045"/>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22590409"/>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10419286"/>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76618373"/>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09104042"/>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13646829"/>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2375068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16333112"/>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55182611"/>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3063935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50844686"/>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3602008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95171074"/>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9909721"/>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33091350"/>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marL="0" marR="0" lvl="0" indent="0" algn="r" defTabSz="514350" rtl="0" eaLnBrk="1" fontAlgn="b"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ja / nee</a:t>
                      </a: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735587251"/>
                  </a:ext>
                </a:extLst>
              </a:tr>
              <a:tr h="166154">
                <a:tc>
                  <a:txBody>
                    <a:bodyPr/>
                    <a:lstStyle/>
                    <a:p>
                      <a:pPr algn="l" fontAlgn="b"/>
                      <a:r>
                        <a:rPr lang="nl-NL" sz="900" b="1" u="none" strike="noStrike">
                          <a:solidFill>
                            <a:schemeClr val="bg1"/>
                          </a:solidFill>
                          <a:effectLst/>
                        </a:rPr>
                        <a:t>Totaal</a:t>
                      </a:r>
                      <a:endParaRPr lang="nl-NL" sz="900" b="1"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55739943"/>
                  </a:ext>
                </a:extLst>
              </a:tr>
            </a:tbl>
          </a:graphicData>
        </a:graphic>
      </p:graphicFrame>
    </p:spTree>
    <p:extLst>
      <p:ext uri="{BB962C8B-B14F-4D97-AF65-F5344CB8AC3E}">
        <p14:creationId xmlns:p14="http://schemas.microsoft.com/office/powerpoint/2010/main" val="3094748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9"/>
            <a:ext cx="5666014" cy="615553"/>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2b: Analyse van de data</a:t>
            </a:r>
          </a:p>
          <a:p>
            <a:pPr algn="ctr"/>
            <a:r>
              <a:rPr lang="nl-NL" sz="1400" b="1">
                <a:solidFill>
                  <a:srgbClr val="91C9FF"/>
                </a:solidFill>
                <a:latin typeface="Roboto Slab" pitchFamily="2" charset="0"/>
                <a:cs typeface="Times New Roman" panose="02020603050405020304" pitchFamily="18" charset="0"/>
              </a:rPr>
              <a:t>Voortgang naar eigenaar en functie</a:t>
            </a:r>
            <a:endParaRPr lang="nl-NL" sz="1400">
              <a:solidFill>
                <a:srgbClr val="91C9FF"/>
              </a:solidFill>
            </a:endParaRPr>
          </a:p>
        </p:txBody>
      </p:sp>
      <p:sp>
        <p:nvSpPr>
          <p:cNvPr id="8" name="Tekstvak 7">
            <a:extLst>
              <a:ext uri="{FF2B5EF4-FFF2-40B4-BE49-F238E27FC236}">
                <a16:creationId xmlns:a16="http://schemas.microsoft.com/office/drawing/2014/main" id="{6882721F-8B62-34C5-9742-091A738F55EF}"/>
              </a:ext>
            </a:extLst>
          </p:cNvPr>
          <p:cNvSpPr txBox="1"/>
          <p:nvPr/>
        </p:nvSpPr>
        <p:spPr>
          <a:xfrm>
            <a:off x="620479" y="1776898"/>
            <a:ext cx="5641528" cy="5355312"/>
          </a:xfrm>
          <a:prstGeom prst="rect">
            <a:avLst/>
          </a:prstGeom>
          <a:solidFill>
            <a:schemeClr val="bg1"/>
          </a:solidFill>
        </p:spPr>
        <p:txBody>
          <a:bodyPr wrap="square" rtlCol="0">
            <a:spAutoFit/>
          </a:bodyPr>
          <a:lstStyle/>
          <a:p>
            <a:pPr algn="ctr"/>
            <a:r>
              <a:rPr lang="nl-NL" b="1">
                <a:solidFill>
                  <a:srgbClr val="233D5A"/>
                </a:solidFill>
                <a:latin typeface="Roboto Slab" pitchFamily="2" charset="0"/>
                <a:ea typeface="Calibri" panose="020F0502020204030204" pitchFamily="34" charset="0"/>
                <a:cs typeface="Times New Roman" panose="02020603050405020304" pitchFamily="18" charset="0"/>
              </a:rPr>
              <a:t>Inzicht in de voortgang en potentie van zon op dak naar type eigenaar/functie</a:t>
            </a: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620479" y="7154425"/>
            <a:ext cx="5641528" cy="984885"/>
          </a:xfrm>
          <a:prstGeom prst="rect">
            <a:avLst/>
          </a:prstGeom>
          <a:solidFill>
            <a:schemeClr val="bg1"/>
          </a:solidFill>
        </p:spPr>
        <p:txBody>
          <a:bodyPr wrap="square" rtlCol="0">
            <a:spAutoFit/>
          </a:bodyPr>
          <a:lstStyle/>
          <a:p>
            <a:pPr algn="ctr"/>
            <a:r>
              <a:rPr lang="nl-NL" b="1">
                <a:solidFill>
                  <a:srgbClr val="233D5A"/>
                </a:solidFill>
                <a:latin typeface="Roboto Slab" pitchFamily="2" charset="0"/>
                <a:ea typeface="Calibri" panose="020F0502020204030204" pitchFamily="34" charset="0"/>
                <a:cs typeface="Times New Roman" panose="02020603050405020304" pitchFamily="18" charset="0"/>
              </a:rPr>
              <a:t>Begeleidende vragen datamodel</a:t>
            </a:r>
          </a:p>
          <a:p>
            <a:pPr marL="285738" indent="-285738">
              <a:buFont typeface="Arial" panose="020B0604020202020204" pitchFamily="34" charset="0"/>
              <a:buChar char="•"/>
            </a:pPr>
            <a:r>
              <a:rPr lang="nl-NL" sz="1000">
                <a:solidFill>
                  <a:srgbClr val="233D5A"/>
                </a:solidFill>
                <a:latin typeface="Roboto Slab" pitchFamily="2" charset="0"/>
                <a:ea typeface="Calibri" panose="020F0502020204030204" pitchFamily="34" charset="0"/>
                <a:cs typeface="Times New Roman" panose="02020603050405020304" pitchFamily="18" charset="0"/>
              </a:rPr>
              <a:t>Waar zit de grootste potentie (som van oppervlak)?</a:t>
            </a:r>
          </a:p>
          <a:p>
            <a:pPr marL="285738" indent="-285738">
              <a:buFont typeface="Arial" panose="020B0604020202020204" pitchFamily="34" charset="0"/>
              <a:buChar char="•"/>
            </a:pPr>
            <a:r>
              <a:rPr lang="nl-NL" sz="1000">
                <a:solidFill>
                  <a:srgbClr val="233D5A"/>
                </a:solidFill>
                <a:latin typeface="Roboto Slab" pitchFamily="2" charset="0"/>
                <a:ea typeface="Calibri" panose="020F0502020204030204" pitchFamily="34" charset="0"/>
                <a:cs typeface="Times New Roman" panose="02020603050405020304" pitchFamily="18" charset="0"/>
              </a:rPr>
              <a:t>Zijn er opvallende type eigenaren of gebouwfuncties die achterblijven bij de overige eigenaren of functies? </a:t>
            </a:r>
          </a:p>
          <a:p>
            <a:pPr marL="285738" indent="-285738">
              <a:buFont typeface="Arial" panose="020B0604020202020204" pitchFamily="34" charset="0"/>
              <a:buChar char="•"/>
            </a:pPr>
            <a:r>
              <a:rPr lang="nl-NL" sz="1000">
                <a:solidFill>
                  <a:srgbClr val="233D5A"/>
                </a:solidFill>
                <a:latin typeface="Roboto Slab" pitchFamily="2" charset="0"/>
                <a:ea typeface="Calibri" panose="020F0502020204030204" pitchFamily="34" charset="0"/>
                <a:cs typeface="Times New Roman" panose="02020603050405020304" pitchFamily="18" charset="0"/>
              </a:rPr>
              <a:t>Wat valt op?</a:t>
            </a:r>
          </a:p>
        </p:txBody>
      </p:sp>
      <p:graphicFrame>
        <p:nvGraphicFramePr>
          <p:cNvPr id="2" name="Tabel 2">
            <a:extLst>
              <a:ext uri="{FF2B5EF4-FFF2-40B4-BE49-F238E27FC236}">
                <a16:creationId xmlns:a16="http://schemas.microsoft.com/office/drawing/2014/main" id="{E0167AEC-6F84-DF43-F05E-DCE9768574A6}"/>
              </a:ext>
            </a:extLst>
          </p:cNvPr>
          <p:cNvGraphicFramePr>
            <a:graphicFrameLocks noGrp="1"/>
          </p:cNvGraphicFramePr>
          <p:nvPr/>
        </p:nvGraphicFramePr>
        <p:xfrm>
          <a:off x="733933" y="2457504"/>
          <a:ext cx="2493264" cy="2157302"/>
        </p:xfrm>
        <a:graphic>
          <a:graphicData uri="http://schemas.openxmlformats.org/drawingml/2006/table">
            <a:tbl>
              <a:tblPr firstRow="1" bandRow="1">
                <a:tableStyleId>{93296810-A885-4BE3-A3E7-6D5BEEA58F35}</a:tableStyleId>
              </a:tblPr>
              <a:tblGrid>
                <a:gridCol w="1292061">
                  <a:extLst>
                    <a:ext uri="{9D8B030D-6E8A-4147-A177-3AD203B41FA5}">
                      <a16:colId xmlns:a16="http://schemas.microsoft.com/office/drawing/2014/main" val="2279882987"/>
                    </a:ext>
                  </a:extLst>
                </a:gridCol>
                <a:gridCol w="1201203">
                  <a:extLst>
                    <a:ext uri="{9D8B030D-6E8A-4147-A177-3AD203B41FA5}">
                      <a16:colId xmlns:a16="http://schemas.microsoft.com/office/drawing/2014/main" val="2439829588"/>
                    </a:ext>
                  </a:extLst>
                </a:gridCol>
              </a:tblGrid>
              <a:tr h="154093">
                <a:tc>
                  <a:txBody>
                    <a:bodyPr/>
                    <a:lstStyle/>
                    <a:p>
                      <a:r>
                        <a:rPr lang="en-US" sz="1000" err="1"/>
                        <a:t>Functie</a:t>
                      </a:r>
                      <a:endParaRPr lang="nl-NL" sz="1000"/>
                    </a:p>
                  </a:txBody>
                  <a:tcPr marL="45720" marR="4572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r>
                        <a:rPr lang="en-US" sz="1000"/>
                        <a:t>Benut </a:t>
                      </a:r>
                      <a:r>
                        <a:rPr lang="en-US" sz="1000" err="1"/>
                        <a:t>dakoppervlak</a:t>
                      </a:r>
                      <a:endParaRPr lang="nl-NL" sz="1000"/>
                    </a:p>
                  </a:txBody>
                  <a:tcPr marL="45720" marR="4572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767866484"/>
                  </a:ext>
                </a:extLst>
              </a:tr>
              <a:tr h="154093">
                <a:tc>
                  <a:txBody>
                    <a:bodyPr/>
                    <a:lstStyle/>
                    <a:p>
                      <a:r>
                        <a:rPr lang="en-US" sz="1000"/>
                        <a:t>….</a:t>
                      </a:r>
                    </a:p>
                  </a:txBody>
                  <a:tcPr marL="45720" marR="4572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a:r>
                        <a:rPr lang="en-US" sz="1000"/>
                        <a:t>…..%</a:t>
                      </a:r>
                      <a:endParaRPr lang="nl-NL" sz="1000"/>
                    </a:p>
                  </a:txBody>
                  <a:tcPr marL="45720" marR="4572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07682992"/>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30390561"/>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5412799"/>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73999023"/>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44605318"/>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39835728"/>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36718600"/>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68019888"/>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13247721"/>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51862915"/>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79468851"/>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35255105"/>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09847150"/>
                  </a:ext>
                </a:extLst>
              </a:tr>
            </a:tbl>
          </a:graphicData>
        </a:graphic>
      </p:graphicFrame>
      <p:graphicFrame>
        <p:nvGraphicFramePr>
          <p:cNvPr id="7" name="Tabel 2">
            <a:extLst>
              <a:ext uri="{FF2B5EF4-FFF2-40B4-BE49-F238E27FC236}">
                <a16:creationId xmlns:a16="http://schemas.microsoft.com/office/drawing/2014/main" id="{6ABE809D-14DF-2E6A-E24B-290C7F9A1F28}"/>
              </a:ext>
            </a:extLst>
          </p:cNvPr>
          <p:cNvGraphicFramePr>
            <a:graphicFrameLocks noGrp="1"/>
          </p:cNvGraphicFramePr>
          <p:nvPr/>
        </p:nvGraphicFramePr>
        <p:xfrm>
          <a:off x="3630803" y="2457504"/>
          <a:ext cx="2493264" cy="2157302"/>
        </p:xfrm>
        <a:graphic>
          <a:graphicData uri="http://schemas.openxmlformats.org/drawingml/2006/table">
            <a:tbl>
              <a:tblPr firstRow="1" bandRow="1">
                <a:tableStyleId>{93296810-A885-4BE3-A3E7-6D5BEEA58F35}</a:tableStyleId>
              </a:tblPr>
              <a:tblGrid>
                <a:gridCol w="1292061">
                  <a:extLst>
                    <a:ext uri="{9D8B030D-6E8A-4147-A177-3AD203B41FA5}">
                      <a16:colId xmlns:a16="http://schemas.microsoft.com/office/drawing/2014/main" val="2279882987"/>
                    </a:ext>
                  </a:extLst>
                </a:gridCol>
                <a:gridCol w="1201203">
                  <a:extLst>
                    <a:ext uri="{9D8B030D-6E8A-4147-A177-3AD203B41FA5}">
                      <a16:colId xmlns:a16="http://schemas.microsoft.com/office/drawing/2014/main" val="2439829588"/>
                    </a:ext>
                  </a:extLst>
                </a:gridCol>
              </a:tblGrid>
              <a:tr h="154093">
                <a:tc>
                  <a:txBody>
                    <a:bodyPr/>
                    <a:lstStyle/>
                    <a:p>
                      <a:r>
                        <a:rPr lang="en-US" sz="1000" err="1"/>
                        <a:t>Functie</a:t>
                      </a:r>
                      <a:endParaRPr lang="nl-NL" sz="1000"/>
                    </a:p>
                  </a:txBody>
                  <a:tcPr marL="45720" marR="4572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r>
                        <a:rPr lang="en-US" sz="1000" err="1"/>
                        <a:t>Resterende</a:t>
                      </a:r>
                      <a:r>
                        <a:rPr lang="en-US" sz="1000"/>
                        <a:t> </a:t>
                      </a:r>
                      <a:r>
                        <a:rPr lang="en-US" sz="1000" err="1"/>
                        <a:t>potentie</a:t>
                      </a:r>
                      <a:endParaRPr lang="nl-NL" sz="1000"/>
                    </a:p>
                  </a:txBody>
                  <a:tcPr marL="45720" marR="4572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767866484"/>
                  </a:ext>
                </a:extLst>
              </a:tr>
              <a:tr h="154093">
                <a:tc>
                  <a:txBody>
                    <a:bodyPr/>
                    <a:lstStyle/>
                    <a:p>
                      <a:r>
                        <a:rPr lang="en-US" sz="1000"/>
                        <a:t>….</a:t>
                      </a:r>
                    </a:p>
                  </a:txBody>
                  <a:tcPr marL="45720" marR="4572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a:r>
                        <a:rPr lang="en-US" sz="1000"/>
                        <a:t>….. MWh</a:t>
                      </a:r>
                      <a:endParaRPr lang="nl-NL" sz="1000"/>
                    </a:p>
                  </a:txBody>
                  <a:tcPr marL="45720" marR="4572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07682992"/>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30390561"/>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03017307"/>
                  </a:ext>
                </a:extLst>
              </a:tr>
              <a:tr h="154093">
                <a:tc>
                  <a:txBody>
                    <a:bodyPr/>
                    <a:lstStyle/>
                    <a:p>
                      <a:r>
                        <a:rPr lang="en-US" sz="1000"/>
                        <a:t>….</a:t>
                      </a: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000"/>
                        <a:t>….. MWh</a:t>
                      </a:r>
                      <a:endParaRPr lang="nl-NL" sz="1000"/>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371097"/>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21625282"/>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5412799"/>
                  </a:ext>
                </a:extLst>
              </a:tr>
              <a:tr h="154093">
                <a:tc>
                  <a:txBody>
                    <a:bodyPr/>
                    <a:lstStyle/>
                    <a:p>
                      <a:r>
                        <a:rPr lang="en-US" sz="1000"/>
                        <a:t>….</a:t>
                      </a: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000"/>
                        <a:t>….. MWh</a:t>
                      </a:r>
                      <a:endParaRPr lang="nl-NL" sz="1000"/>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73999023"/>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44605318"/>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54259977"/>
                  </a:ext>
                </a:extLst>
              </a:tr>
              <a:tr h="154093">
                <a:tc>
                  <a:txBody>
                    <a:bodyPr/>
                    <a:lstStyle/>
                    <a:p>
                      <a:r>
                        <a:rPr lang="en-US" sz="1000"/>
                        <a:t>….</a:t>
                      </a: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000"/>
                        <a:t>….. MWh</a:t>
                      </a:r>
                      <a:endParaRPr lang="nl-NL" sz="1000"/>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70717922"/>
                  </a:ext>
                </a:extLst>
              </a:tr>
              <a:tr h="154093">
                <a:tc>
                  <a:txBody>
                    <a:bodyPr/>
                    <a:lstStyle/>
                    <a:p>
                      <a:r>
                        <a:rPr lang="en-US" sz="1000"/>
                        <a:t>….</a:t>
                      </a: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000"/>
                        <a:t>….. MWh</a:t>
                      </a:r>
                      <a:endParaRPr lang="nl-NL" sz="1000"/>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88888468"/>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68407584"/>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97889274"/>
                  </a:ext>
                </a:extLst>
              </a:tr>
            </a:tbl>
          </a:graphicData>
        </a:graphic>
      </p:graphicFrame>
      <p:graphicFrame>
        <p:nvGraphicFramePr>
          <p:cNvPr id="10" name="Tabel 2">
            <a:extLst>
              <a:ext uri="{FF2B5EF4-FFF2-40B4-BE49-F238E27FC236}">
                <a16:creationId xmlns:a16="http://schemas.microsoft.com/office/drawing/2014/main" id="{EEF5ABAE-2FC9-916B-504E-BD7FD0165246}"/>
              </a:ext>
            </a:extLst>
          </p:cNvPr>
          <p:cNvGraphicFramePr>
            <a:graphicFrameLocks noGrp="1"/>
          </p:cNvGraphicFramePr>
          <p:nvPr/>
        </p:nvGraphicFramePr>
        <p:xfrm>
          <a:off x="733933" y="4706694"/>
          <a:ext cx="2493264" cy="2157302"/>
        </p:xfrm>
        <a:graphic>
          <a:graphicData uri="http://schemas.openxmlformats.org/drawingml/2006/table">
            <a:tbl>
              <a:tblPr firstRow="1" bandRow="1">
                <a:tableStyleId>{93296810-A885-4BE3-A3E7-6D5BEEA58F35}</a:tableStyleId>
              </a:tblPr>
              <a:tblGrid>
                <a:gridCol w="1292061">
                  <a:extLst>
                    <a:ext uri="{9D8B030D-6E8A-4147-A177-3AD203B41FA5}">
                      <a16:colId xmlns:a16="http://schemas.microsoft.com/office/drawing/2014/main" val="2279882987"/>
                    </a:ext>
                  </a:extLst>
                </a:gridCol>
                <a:gridCol w="1201203">
                  <a:extLst>
                    <a:ext uri="{9D8B030D-6E8A-4147-A177-3AD203B41FA5}">
                      <a16:colId xmlns:a16="http://schemas.microsoft.com/office/drawing/2014/main" val="2439829588"/>
                    </a:ext>
                  </a:extLst>
                </a:gridCol>
              </a:tblGrid>
              <a:tr h="154093">
                <a:tc>
                  <a:txBody>
                    <a:bodyPr/>
                    <a:lstStyle/>
                    <a:p>
                      <a:r>
                        <a:rPr lang="en-US" sz="1000" err="1"/>
                        <a:t>Eigenaar</a:t>
                      </a:r>
                      <a:endParaRPr lang="nl-NL" sz="1000"/>
                    </a:p>
                  </a:txBody>
                  <a:tcPr marL="45720" marR="4572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r>
                        <a:rPr lang="en-US" sz="1000"/>
                        <a:t>Benut </a:t>
                      </a:r>
                      <a:r>
                        <a:rPr lang="en-US" sz="1000" err="1"/>
                        <a:t>dakoppervlak</a:t>
                      </a:r>
                      <a:endParaRPr lang="nl-NL" sz="1000"/>
                    </a:p>
                  </a:txBody>
                  <a:tcPr marL="45720" marR="4572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767866484"/>
                  </a:ext>
                </a:extLst>
              </a:tr>
              <a:tr h="154093">
                <a:tc>
                  <a:txBody>
                    <a:bodyPr/>
                    <a:lstStyle/>
                    <a:p>
                      <a:r>
                        <a:rPr lang="en-US" sz="1000"/>
                        <a:t>….</a:t>
                      </a:r>
                    </a:p>
                  </a:txBody>
                  <a:tcPr marL="45720" marR="4572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a:r>
                        <a:rPr lang="en-US" sz="1000"/>
                        <a:t>…..%</a:t>
                      </a:r>
                      <a:endParaRPr lang="nl-NL" sz="1000"/>
                    </a:p>
                  </a:txBody>
                  <a:tcPr marL="45720" marR="4572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07682992"/>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30390561"/>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5412799"/>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73999023"/>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44605318"/>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17675866"/>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66072666"/>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65910318"/>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9719308"/>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3313125"/>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18103048"/>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71487676"/>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06429075"/>
                  </a:ext>
                </a:extLst>
              </a:tr>
            </a:tbl>
          </a:graphicData>
        </a:graphic>
      </p:graphicFrame>
      <p:graphicFrame>
        <p:nvGraphicFramePr>
          <p:cNvPr id="11" name="Tabel 2">
            <a:extLst>
              <a:ext uri="{FF2B5EF4-FFF2-40B4-BE49-F238E27FC236}">
                <a16:creationId xmlns:a16="http://schemas.microsoft.com/office/drawing/2014/main" id="{AA4B2719-D129-6106-6CDB-B14EE33BFE7E}"/>
              </a:ext>
            </a:extLst>
          </p:cNvPr>
          <p:cNvGraphicFramePr>
            <a:graphicFrameLocks noGrp="1"/>
          </p:cNvGraphicFramePr>
          <p:nvPr/>
        </p:nvGraphicFramePr>
        <p:xfrm>
          <a:off x="3630803" y="4706694"/>
          <a:ext cx="2493264" cy="2157302"/>
        </p:xfrm>
        <a:graphic>
          <a:graphicData uri="http://schemas.openxmlformats.org/drawingml/2006/table">
            <a:tbl>
              <a:tblPr firstRow="1" bandRow="1">
                <a:tableStyleId>{93296810-A885-4BE3-A3E7-6D5BEEA58F35}</a:tableStyleId>
              </a:tblPr>
              <a:tblGrid>
                <a:gridCol w="1292061">
                  <a:extLst>
                    <a:ext uri="{9D8B030D-6E8A-4147-A177-3AD203B41FA5}">
                      <a16:colId xmlns:a16="http://schemas.microsoft.com/office/drawing/2014/main" val="2279882987"/>
                    </a:ext>
                  </a:extLst>
                </a:gridCol>
                <a:gridCol w="1201203">
                  <a:extLst>
                    <a:ext uri="{9D8B030D-6E8A-4147-A177-3AD203B41FA5}">
                      <a16:colId xmlns:a16="http://schemas.microsoft.com/office/drawing/2014/main" val="2439829588"/>
                    </a:ext>
                  </a:extLst>
                </a:gridCol>
              </a:tblGrid>
              <a:tr h="154093">
                <a:tc>
                  <a:txBody>
                    <a:bodyPr/>
                    <a:lstStyle/>
                    <a:p>
                      <a:r>
                        <a:rPr lang="nl-NL" sz="1000" noProof="0"/>
                        <a:t>Eigenaar</a:t>
                      </a:r>
                    </a:p>
                  </a:txBody>
                  <a:tcPr marL="45720" marR="4572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r>
                        <a:rPr lang="en-US" sz="1000" err="1"/>
                        <a:t>Resterende</a:t>
                      </a:r>
                      <a:r>
                        <a:rPr lang="en-US" sz="1000"/>
                        <a:t> </a:t>
                      </a:r>
                      <a:r>
                        <a:rPr lang="en-US" sz="1000" err="1"/>
                        <a:t>potentie</a:t>
                      </a:r>
                      <a:endParaRPr lang="nl-NL" sz="1000"/>
                    </a:p>
                  </a:txBody>
                  <a:tcPr marL="45720" marR="4572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767866484"/>
                  </a:ext>
                </a:extLst>
              </a:tr>
              <a:tr h="154093">
                <a:tc>
                  <a:txBody>
                    <a:bodyPr/>
                    <a:lstStyle/>
                    <a:p>
                      <a:r>
                        <a:rPr lang="en-US" sz="1000"/>
                        <a:t>….</a:t>
                      </a:r>
                    </a:p>
                  </a:txBody>
                  <a:tcPr marL="45720" marR="4572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a:r>
                        <a:rPr lang="en-US" sz="1000"/>
                        <a:t>….. MWh</a:t>
                      </a:r>
                      <a:endParaRPr lang="nl-NL" sz="1000"/>
                    </a:p>
                  </a:txBody>
                  <a:tcPr marL="45720" marR="4572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44060231"/>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69940954"/>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18153560"/>
                  </a:ext>
                </a:extLst>
              </a:tr>
              <a:tr h="154093">
                <a:tc>
                  <a:txBody>
                    <a:bodyPr/>
                    <a:lstStyle/>
                    <a:p>
                      <a:r>
                        <a:rPr lang="en-US" sz="1000"/>
                        <a:t>….</a:t>
                      </a: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000"/>
                        <a:t>….. MWh</a:t>
                      </a:r>
                      <a:endParaRPr lang="nl-NL" sz="1000"/>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64387092"/>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36687069"/>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39328892"/>
                  </a:ext>
                </a:extLst>
              </a:tr>
              <a:tr h="154093">
                <a:tc>
                  <a:txBody>
                    <a:bodyPr/>
                    <a:lstStyle/>
                    <a:p>
                      <a:r>
                        <a:rPr lang="en-US" sz="1000"/>
                        <a:t>….</a:t>
                      </a: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000"/>
                        <a:t>….. MWh</a:t>
                      </a:r>
                      <a:endParaRPr lang="nl-NL" sz="1000"/>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03804685"/>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17367554"/>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90848985"/>
                  </a:ext>
                </a:extLst>
              </a:tr>
              <a:tr h="154093">
                <a:tc>
                  <a:txBody>
                    <a:bodyPr/>
                    <a:lstStyle/>
                    <a:p>
                      <a:r>
                        <a:rPr lang="en-US" sz="1000"/>
                        <a:t>….</a:t>
                      </a: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000"/>
                        <a:t>….. MWh</a:t>
                      </a:r>
                      <a:endParaRPr lang="nl-NL" sz="1000"/>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86677871"/>
                  </a:ext>
                </a:extLst>
              </a:tr>
              <a:tr h="154093">
                <a:tc>
                  <a:txBody>
                    <a:bodyPr/>
                    <a:lstStyle/>
                    <a:p>
                      <a:r>
                        <a:rPr lang="en-US" sz="1000"/>
                        <a:t>….</a:t>
                      </a: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000"/>
                        <a:t>….. MWh</a:t>
                      </a:r>
                      <a:endParaRPr lang="nl-NL" sz="1000"/>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07682992"/>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30390561"/>
                  </a:ext>
                </a:extLst>
              </a:tr>
              <a:tr h="15409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a:t>
                      </a:r>
                      <a:endParaRPr kumimoji="0" lang="en-US"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prstClr val="black"/>
                          </a:solidFill>
                          <a:effectLst/>
                          <a:uLnTx/>
                          <a:uFillTx/>
                        </a:rPr>
                        <a:t>….. MWh</a:t>
                      </a:r>
                      <a:endParaRPr kumimoji="0" lang="nl-NL" sz="1000" b="0" i="0" u="none" strike="noStrike" kern="1200" cap="none" spc="0" normalizeH="0" baseline="0" noProof="0">
                        <a:ln>
                          <a:noFill/>
                        </a:ln>
                        <a:solidFill>
                          <a:prstClr val="black"/>
                        </a:solidFill>
                        <a:effectLst/>
                        <a:uLnTx/>
                        <a:uFillTx/>
                        <a:latin typeface="Calibri" panose="020F0502020204030204"/>
                        <a:ea typeface="+mn-ea"/>
                        <a:cs typeface="+mn-cs"/>
                      </a:endParaRPr>
                    </a:p>
                  </a:txBody>
                  <a:tcPr marL="45720" marR="4572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5412799"/>
                  </a:ext>
                </a:extLst>
              </a:tr>
            </a:tbl>
          </a:graphicData>
        </a:graphic>
      </p:graphicFrame>
    </p:spTree>
    <p:extLst>
      <p:ext uri="{BB962C8B-B14F-4D97-AF65-F5344CB8AC3E}">
        <p14:creationId xmlns:p14="http://schemas.microsoft.com/office/powerpoint/2010/main" val="4294816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2">
            <a:extLst>
              <a:ext uri="{28A0092B-C50C-407E-A947-70E740481C1C}">
                <a14:useLocalDpi xmlns:a14="http://schemas.microsoft.com/office/drawing/2010/main" val="0"/>
              </a:ext>
            </a:extLst>
          </a:blip>
          <a:srcRect l="3674" r="5704"/>
          <a:stretch/>
        </p:blipFill>
        <p:spPr>
          <a:xfrm>
            <a:off x="-23247"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9"/>
            <a:ext cx="5666014" cy="615553"/>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2b: Analyse van de data</a:t>
            </a:r>
          </a:p>
          <a:p>
            <a:pPr algn="ctr"/>
            <a:r>
              <a:rPr lang="nl-NL" sz="1400" b="1">
                <a:solidFill>
                  <a:srgbClr val="91C9FF"/>
                </a:solidFill>
                <a:latin typeface="Roboto Slab" pitchFamily="2" charset="0"/>
                <a:cs typeface="Times New Roman" panose="02020603050405020304" pitchFamily="18" charset="0"/>
              </a:rPr>
              <a:t>Voortgang grote daken per gemeente</a:t>
            </a:r>
            <a:endParaRPr lang="nl-NL" sz="1400">
              <a:solidFill>
                <a:srgbClr val="91C9FF"/>
              </a:solidFill>
            </a:endParaRPr>
          </a:p>
        </p:txBody>
      </p:sp>
      <p:sp>
        <p:nvSpPr>
          <p:cNvPr id="8" name="Tekstvak 7">
            <a:extLst>
              <a:ext uri="{FF2B5EF4-FFF2-40B4-BE49-F238E27FC236}">
                <a16:creationId xmlns:a16="http://schemas.microsoft.com/office/drawing/2014/main" id="{6882721F-8B62-34C5-9742-091A738F55EF}"/>
              </a:ext>
            </a:extLst>
          </p:cNvPr>
          <p:cNvSpPr txBox="1"/>
          <p:nvPr/>
        </p:nvSpPr>
        <p:spPr>
          <a:xfrm>
            <a:off x="620481" y="1776898"/>
            <a:ext cx="5629285" cy="4524315"/>
          </a:xfrm>
          <a:prstGeom prst="rect">
            <a:avLst/>
          </a:prstGeom>
          <a:solidFill>
            <a:schemeClr val="bg1"/>
          </a:solidFill>
        </p:spPr>
        <p:txBody>
          <a:bodyPr wrap="square" rtlCol="0">
            <a:spAutoFit/>
          </a:bodyPr>
          <a:lstStyle/>
          <a:p>
            <a:pPr algn="ctr"/>
            <a:r>
              <a:rPr lang="nl-NL" b="1">
                <a:solidFill>
                  <a:srgbClr val="233D5A"/>
                </a:solidFill>
                <a:latin typeface="Roboto Slab" pitchFamily="2" charset="0"/>
                <a:ea typeface="Calibri" panose="020F0502020204030204" pitchFamily="34" charset="0"/>
                <a:cs typeface="Times New Roman" panose="02020603050405020304" pitchFamily="18" charset="0"/>
              </a:rPr>
              <a:t>Inzicht in de voortgang en potentie van zon op grote daken naar gemeente</a:t>
            </a:r>
          </a:p>
          <a:p>
            <a:pPr algn="ctr"/>
            <a:endParaRPr lang="nl-NL" b="1">
              <a:solidFill>
                <a:srgbClr val="233D5A"/>
              </a:solidFill>
              <a:latin typeface="Roboto Slab" pitchFamily="2" charset="0"/>
              <a:ea typeface="Calibri" panose="020F0502020204030204" pitchFamily="34"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608237" y="6636969"/>
            <a:ext cx="5641528" cy="1107996"/>
          </a:xfrm>
          <a:prstGeom prst="rect">
            <a:avLst/>
          </a:prstGeom>
          <a:solidFill>
            <a:schemeClr val="bg1"/>
          </a:solidFill>
        </p:spPr>
        <p:txBody>
          <a:bodyPr wrap="square" rtlCol="0">
            <a:spAutoFit/>
          </a:bodyPr>
          <a:lstStyle/>
          <a:p>
            <a:pPr algn="ctr"/>
            <a:r>
              <a:rPr lang="nl-NL" b="1" dirty="0">
                <a:solidFill>
                  <a:srgbClr val="233D5A"/>
                </a:solidFill>
                <a:latin typeface="Roboto Slab" pitchFamily="2" charset="0"/>
                <a:ea typeface="Calibri" panose="020F0502020204030204" pitchFamily="34" charset="0"/>
                <a:cs typeface="Times New Roman" panose="02020603050405020304" pitchFamily="18" charset="0"/>
              </a:rPr>
              <a:t>Begeleidende vragen datamodel</a:t>
            </a:r>
          </a:p>
          <a:p>
            <a:pPr marL="285738" indent="-285738">
              <a:buFont typeface="Arial" panose="020B0604020202020204" pitchFamily="34" charset="0"/>
              <a:buChar char="•"/>
            </a:pPr>
            <a:r>
              <a:rPr lang="nl-NL" sz="1200" dirty="0">
                <a:solidFill>
                  <a:srgbClr val="233D5A"/>
                </a:solidFill>
                <a:latin typeface="Roboto Slab" pitchFamily="2" charset="0"/>
                <a:ea typeface="Calibri" panose="020F0502020204030204" pitchFamily="34" charset="0"/>
                <a:cs typeface="Times New Roman" panose="02020603050405020304" pitchFamily="18" charset="0"/>
              </a:rPr>
              <a:t>Is er voldoende voortgang of blijft voortgang steken? </a:t>
            </a:r>
          </a:p>
          <a:p>
            <a:pPr marL="285738" indent="-285738">
              <a:buFont typeface="Arial" panose="020B0604020202020204" pitchFamily="34" charset="0"/>
              <a:buChar char="•"/>
            </a:pPr>
            <a:r>
              <a:rPr lang="nl-NL" sz="1200" dirty="0">
                <a:solidFill>
                  <a:srgbClr val="233D5A"/>
                </a:solidFill>
                <a:latin typeface="Roboto Slab" pitchFamily="2" charset="0"/>
                <a:ea typeface="Calibri" panose="020F0502020204030204" pitchFamily="34" charset="0"/>
                <a:cs typeface="Times New Roman" panose="02020603050405020304" pitchFamily="18" charset="0"/>
              </a:rPr>
              <a:t>Zijn er regionale verschillen te ontdekken en is hier een verklaring voor?</a:t>
            </a:r>
          </a:p>
          <a:p>
            <a:pPr marL="285738" indent="-285738">
              <a:buFont typeface="Arial" panose="020B0604020202020204" pitchFamily="34" charset="0"/>
              <a:buChar char="•"/>
            </a:pPr>
            <a:r>
              <a:rPr lang="nl-NL" sz="1200" dirty="0">
                <a:solidFill>
                  <a:srgbClr val="233D5A"/>
                </a:solidFill>
                <a:latin typeface="Roboto Slab" pitchFamily="2" charset="0"/>
                <a:ea typeface="Calibri" panose="020F0502020204030204" pitchFamily="34" charset="0"/>
                <a:cs typeface="Times New Roman" panose="02020603050405020304" pitchFamily="18" charset="0"/>
              </a:rPr>
              <a:t>Welke data mist nog?</a:t>
            </a:r>
          </a:p>
        </p:txBody>
      </p:sp>
      <p:graphicFrame>
        <p:nvGraphicFramePr>
          <p:cNvPr id="9" name="Tabel 8">
            <a:extLst>
              <a:ext uri="{FF2B5EF4-FFF2-40B4-BE49-F238E27FC236}">
                <a16:creationId xmlns:a16="http://schemas.microsoft.com/office/drawing/2014/main" id="{88DEF242-4380-8F6D-DF36-62548491F85A}"/>
              </a:ext>
            </a:extLst>
          </p:cNvPr>
          <p:cNvGraphicFramePr>
            <a:graphicFrameLocks noGrp="1"/>
          </p:cNvGraphicFramePr>
          <p:nvPr>
            <p:extLst>
              <p:ext uri="{D42A27DB-BD31-4B8C-83A1-F6EECF244321}">
                <p14:modId xmlns:p14="http://schemas.microsoft.com/office/powerpoint/2010/main" val="1800869627"/>
              </p:ext>
            </p:extLst>
          </p:nvPr>
        </p:nvGraphicFramePr>
        <p:xfrm>
          <a:off x="802584" y="2388441"/>
          <a:ext cx="4976423" cy="3156925"/>
        </p:xfrm>
        <a:graphic>
          <a:graphicData uri="http://schemas.openxmlformats.org/drawingml/2006/table">
            <a:tbl>
              <a:tblPr firstRow="1" lastRow="1" bandRow="1">
                <a:tableStyleId>{93296810-A885-4BE3-A3E7-6D5BEEA58F35}</a:tableStyleId>
              </a:tblPr>
              <a:tblGrid>
                <a:gridCol w="1089609">
                  <a:extLst>
                    <a:ext uri="{9D8B030D-6E8A-4147-A177-3AD203B41FA5}">
                      <a16:colId xmlns:a16="http://schemas.microsoft.com/office/drawing/2014/main" val="1973233186"/>
                    </a:ext>
                  </a:extLst>
                </a:gridCol>
                <a:gridCol w="943244">
                  <a:extLst>
                    <a:ext uri="{9D8B030D-6E8A-4147-A177-3AD203B41FA5}">
                      <a16:colId xmlns:a16="http://schemas.microsoft.com/office/drawing/2014/main" val="2787087515"/>
                    </a:ext>
                  </a:extLst>
                </a:gridCol>
                <a:gridCol w="829404">
                  <a:extLst>
                    <a:ext uri="{9D8B030D-6E8A-4147-A177-3AD203B41FA5}">
                      <a16:colId xmlns:a16="http://schemas.microsoft.com/office/drawing/2014/main" val="1803122344"/>
                    </a:ext>
                  </a:extLst>
                </a:gridCol>
                <a:gridCol w="1057083">
                  <a:extLst>
                    <a:ext uri="{9D8B030D-6E8A-4147-A177-3AD203B41FA5}">
                      <a16:colId xmlns:a16="http://schemas.microsoft.com/office/drawing/2014/main" val="1949963957"/>
                    </a:ext>
                  </a:extLst>
                </a:gridCol>
                <a:gridCol w="1057083">
                  <a:extLst>
                    <a:ext uri="{9D8B030D-6E8A-4147-A177-3AD203B41FA5}">
                      <a16:colId xmlns:a16="http://schemas.microsoft.com/office/drawing/2014/main" val="3390160796"/>
                    </a:ext>
                  </a:extLst>
                </a:gridCol>
              </a:tblGrid>
              <a:tr h="332307">
                <a:tc>
                  <a:txBody>
                    <a:bodyPr/>
                    <a:lstStyle/>
                    <a:p>
                      <a:pPr algn="l" fontAlgn="b"/>
                      <a:r>
                        <a:rPr lang="nl-NL" sz="900" u="none" strike="noStrike">
                          <a:effectLst/>
                        </a:rPr>
                        <a:t>Gemeente</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u="none" strike="noStrike">
                          <a:effectLst/>
                        </a:rPr>
                        <a:t>RES 1.0 bod</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b="1" u="none" strike="noStrike">
                          <a:solidFill>
                            <a:schemeClr val="bg1"/>
                          </a:solidFill>
                          <a:effectLst/>
                        </a:rPr>
                        <a:t>Realisatie</a:t>
                      </a:r>
                    </a:p>
                    <a:p>
                      <a:pPr algn="l" fontAlgn="b"/>
                      <a:r>
                        <a:rPr lang="nl-NL" sz="900" b="1" u="none" strike="noStrike">
                          <a:solidFill>
                            <a:schemeClr val="bg1"/>
                          </a:solidFill>
                          <a:effectLst/>
                        </a:rPr>
                        <a:t>&gt;15 </a:t>
                      </a:r>
                      <a:r>
                        <a:rPr lang="nl-NL" sz="900" b="1" u="none" strike="noStrike" err="1">
                          <a:solidFill>
                            <a:schemeClr val="bg1"/>
                          </a:solidFill>
                          <a:effectLst/>
                        </a:rPr>
                        <a:t>kWp</a:t>
                      </a:r>
                      <a:endParaRPr lang="nl-NL" sz="900" b="1"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b="1" u="none" strike="noStrike">
                          <a:solidFill>
                            <a:schemeClr val="bg1"/>
                          </a:solidFill>
                          <a:effectLst/>
                        </a:rPr>
                        <a:t>Resterende potentie</a:t>
                      </a:r>
                    </a:p>
                    <a:p>
                      <a:pPr algn="l" fontAlgn="b"/>
                      <a:r>
                        <a:rPr lang="nl-NL" sz="900" b="1" u="none" strike="noStrike">
                          <a:solidFill>
                            <a:schemeClr val="bg1"/>
                          </a:solidFill>
                          <a:effectLst/>
                        </a:rPr>
                        <a:t>&gt;15 </a:t>
                      </a:r>
                      <a:r>
                        <a:rPr lang="nl-NL" sz="900" b="1" u="none" strike="noStrike" err="1">
                          <a:solidFill>
                            <a:schemeClr val="bg1"/>
                          </a:solidFill>
                          <a:effectLst/>
                        </a:rPr>
                        <a:t>kWp</a:t>
                      </a:r>
                      <a:endParaRPr lang="nl-NL" sz="900" b="1"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u="none" strike="noStrike">
                          <a:effectLst/>
                        </a:rPr>
                        <a:t>Wat valt op?</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466459791"/>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49461760"/>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2826128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373619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10419286"/>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76618373"/>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3602008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95171074"/>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712911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80783392"/>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1667659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3795294"/>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68977019"/>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91972356"/>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9909721"/>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33091350"/>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35587251"/>
                  </a:ext>
                </a:extLst>
              </a:tr>
              <a:tr h="166154">
                <a:tc>
                  <a:txBody>
                    <a:bodyPr/>
                    <a:lstStyle/>
                    <a:p>
                      <a:pPr algn="l" fontAlgn="b"/>
                      <a:r>
                        <a:rPr lang="nl-NL" sz="900" b="1" u="none" strike="noStrike">
                          <a:solidFill>
                            <a:schemeClr val="bg1"/>
                          </a:solidFill>
                          <a:effectLst/>
                        </a:rPr>
                        <a:t>Totaal</a:t>
                      </a:r>
                      <a:endParaRPr lang="nl-NL" sz="900" b="1"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54941545"/>
                  </a:ext>
                </a:extLst>
              </a:tr>
            </a:tbl>
          </a:graphicData>
        </a:graphic>
      </p:graphicFrame>
    </p:spTree>
    <p:extLst>
      <p:ext uri="{BB962C8B-B14F-4D97-AF65-F5344CB8AC3E}">
        <p14:creationId xmlns:p14="http://schemas.microsoft.com/office/powerpoint/2010/main" val="2089211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2">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9"/>
            <a:ext cx="5666014" cy="615553"/>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2b: Analyse van de data</a:t>
            </a:r>
          </a:p>
          <a:p>
            <a:pPr algn="ctr"/>
            <a:r>
              <a:rPr lang="nl-NL" sz="1400" b="1">
                <a:solidFill>
                  <a:srgbClr val="91C9FF"/>
                </a:solidFill>
                <a:latin typeface="Roboto Slab" pitchFamily="2" charset="0"/>
                <a:cs typeface="Times New Roman" panose="02020603050405020304" pitchFamily="18" charset="0"/>
              </a:rPr>
              <a:t>Voortgang kleine daken per gemeente</a:t>
            </a:r>
            <a:endParaRPr lang="nl-NL" sz="1400">
              <a:solidFill>
                <a:srgbClr val="91C9FF"/>
              </a:solidFill>
            </a:endParaRPr>
          </a:p>
        </p:txBody>
      </p:sp>
      <p:sp>
        <p:nvSpPr>
          <p:cNvPr id="8" name="Tekstvak 7">
            <a:extLst>
              <a:ext uri="{FF2B5EF4-FFF2-40B4-BE49-F238E27FC236}">
                <a16:creationId xmlns:a16="http://schemas.microsoft.com/office/drawing/2014/main" id="{6882721F-8B62-34C5-9742-091A738F55EF}"/>
              </a:ext>
            </a:extLst>
          </p:cNvPr>
          <p:cNvSpPr txBox="1"/>
          <p:nvPr/>
        </p:nvSpPr>
        <p:spPr>
          <a:xfrm>
            <a:off x="620479" y="1776898"/>
            <a:ext cx="5641528" cy="4185761"/>
          </a:xfrm>
          <a:prstGeom prst="rect">
            <a:avLst/>
          </a:prstGeom>
          <a:solidFill>
            <a:schemeClr val="bg1"/>
          </a:solidFill>
        </p:spPr>
        <p:txBody>
          <a:bodyPr wrap="square" rtlCol="0">
            <a:spAutoFit/>
          </a:bodyPr>
          <a:lstStyle/>
          <a:p>
            <a:pPr algn="ctr"/>
            <a:r>
              <a:rPr lang="nl-NL" b="1">
                <a:solidFill>
                  <a:srgbClr val="233D5A"/>
                </a:solidFill>
                <a:latin typeface="Roboto Slab" pitchFamily="2" charset="0"/>
                <a:ea typeface="Calibri" panose="020F0502020204030204" pitchFamily="34" charset="0"/>
                <a:cs typeface="Times New Roman" panose="02020603050405020304" pitchFamily="18" charset="0"/>
              </a:rPr>
              <a:t>Inzicht in de voortgang en potentie van zon op kleine daken naar gemeente</a:t>
            </a:r>
          </a:p>
          <a:p>
            <a:pPr algn="ctr"/>
            <a:endParaRPr lang="nl-NL" sz="1600" b="1">
              <a:solidFill>
                <a:srgbClr val="233D5A"/>
              </a:solidFill>
              <a:latin typeface="Roboto Slab" pitchFamily="2" charset="0"/>
              <a:cs typeface="Times New Roman" panose="02020603050405020304" pitchFamily="18" charset="0"/>
            </a:endParaRPr>
          </a:p>
          <a:p>
            <a:pPr algn="ctr"/>
            <a:endParaRPr lang="nl-NL" sz="1600"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a:p>
            <a:pPr algn="ctr"/>
            <a:endParaRPr lang="nl-NL" b="1">
              <a:solidFill>
                <a:srgbClr val="233D5A"/>
              </a:solidFill>
              <a:latin typeface="Roboto Slab" pitchFamily="2" charset="0"/>
              <a:cs typeface="Times New Roman" panose="02020603050405020304" pitchFamily="18" charset="0"/>
            </a:endParaRPr>
          </a:p>
        </p:txBody>
      </p:sp>
      <p:sp>
        <p:nvSpPr>
          <p:cNvPr id="33" name="Tekstvak 32">
            <a:extLst>
              <a:ext uri="{FF2B5EF4-FFF2-40B4-BE49-F238E27FC236}">
                <a16:creationId xmlns:a16="http://schemas.microsoft.com/office/drawing/2014/main" id="{5F8D995B-B6B2-C201-18F6-04F5EC02C621}"/>
              </a:ext>
            </a:extLst>
          </p:cNvPr>
          <p:cNvSpPr txBox="1"/>
          <p:nvPr/>
        </p:nvSpPr>
        <p:spPr>
          <a:xfrm>
            <a:off x="620479" y="6560481"/>
            <a:ext cx="5641528" cy="1107996"/>
          </a:xfrm>
          <a:prstGeom prst="rect">
            <a:avLst/>
          </a:prstGeom>
          <a:solidFill>
            <a:schemeClr val="bg1"/>
          </a:solidFill>
        </p:spPr>
        <p:txBody>
          <a:bodyPr wrap="square" rtlCol="0">
            <a:spAutoFit/>
          </a:bodyPr>
          <a:lstStyle/>
          <a:p>
            <a:pPr algn="ctr"/>
            <a:r>
              <a:rPr lang="nl-NL" b="1" dirty="0">
                <a:solidFill>
                  <a:srgbClr val="233D5A"/>
                </a:solidFill>
                <a:latin typeface="Roboto Slab" pitchFamily="2" charset="0"/>
                <a:ea typeface="Calibri" panose="020F0502020204030204" pitchFamily="34" charset="0"/>
                <a:cs typeface="Times New Roman" panose="02020603050405020304" pitchFamily="18" charset="0"/>
              </a:rPr>
              <a:t>Begeleidende vragen datamodel</a:t>
            </a:r>
          </a:p>
          <a:p>
            <a:pPr marL="285738" indent="-285738">
              <a:buFont typeface="Arial" panose="020B0604020202020204" pitchFamily="34" charset="0"/>
              <a:buChar char="•"/>
            </a:pPr>
            <a:r>
              <a:rPr lang="nl-NL" sz="1200" dirty="0">
                <a:solidFill>
                  <a:srgbClr val="233D5A"/>
                </a:solidFill>
                <a:latin typeface="Roboto Slab" pitchFamily="2" charset="0"/>
                <a:ea typeface="Calibri" panose="020F0502020204030204" pitchFamily="34" charset="0"/>
                <a:cs typeface="Times New Roman" panose="02020603050405020304" pitchFamily="18" charset="0"/>
              </a:rPr>
              <a:t>Is er voldoende voortgang of blijft voortgang steken? </a:t>
            </a:r>
          </a:p>
          <a:p>
            <a:pPr marL="285738" indent="-285738">
              <a:buFont typeface="Arial" panose="020B0604020202020204" pitchFamily="34" charset="0"/>
              <a:buChar char="•"/>
            </a:pPr>
            <a:r>
              <a:rPr lang="nl-NL" sz="1200" dirty="0">
                <a:solidFill>
                  <a:srgbClr val="233D5A"/>
                </a:solidFill>
                <a:latin typeface="Roboto Slab" pitchFamily="2" charset="0"/>
                <a:ea typeface="Calibri" panose="020F0502020204030204" pitchFamily="34" charset="0"/>
                <a:cs typeface="Times New Roman" panose="02020603050405020304" pitchFamily="18" charset="0"/>
              </a:rPr>
              <a:t>Zijn er regionale verschillen te ontdekken en is hier een verklaring voor?</a:t>
            </a:r>
          </a:p>
          <a:p>
            <a:pPr marL="285738" indent="-285738">
              <a:buFont typeface="Arial" panose="020B0604020202020204" pitchFamily="34" charset="0"/>
              <a:buChar char="•"/>
            </a:pPr>
            <a:r>
              <a:rPr lang="nl-NL" sz="1200" dirty="0">
                <a:solidFill>
                  <a:srgbClr val="233D5A"/>
                </a:solidFill>
                <a:latin typeface="Roboto Slab" pitchFamily="2" charset="0"/>
                <a:ea typeface="Calibri" panose="020F0502020204030204" pitchFamily="34" charset="0"/>
                <a:cs typeface="Times New Roman" panose="02020603050405020304" pitchFamily="18" charset="0"/>
              </a:rPr>
              <a:t>Welke data mist nog?</a:t>
            </a:r>
          </a:p>
        </p:txBody>
      </p:sp>
      <p:graphicFrame>
        <p:nvGraphicFramePr>
          <p:cNvPr id="9" name="Tabel 8">
            <a:extLst>
              <a:ext uri="{FF2B5EF4-FFF2-40B4-BE49-F238E27FC236}">
                <a16:creationId xmlns:a16="http://schemas.microsoft.com/office/drawing/2014/main" id="{88DEF242-4380-8F6D-DF36-62548491F85A}"/>
              </a:ext>
            </a:extLst>
          </p:cNvPr>
          <p:cNvGraphicFramePr>
            <a:graphicFrameLocks noGrp="1"/>
          </p:cNvGraphicFramePr>
          <p:nvPr>
            <p:extLst>
              <p:ext uri="{D42A27DB-BD31-4B8C-83A1-F6EECF244321}">
                <p14:modId xmlns:p14="http://schemas.microsoft.com/office/powerpoint/2010/main" val="3455357188"/>
              </p:ext>
            </p:extLst>
          </p:nvPr>
        </p:nvGraphicFramePr>
        <p:xfrm>
          <a:off x="825444" y="2538433"/>
          <a:ext cx="4976423" cy="3156925"/>
        </p:xfrm>
        <a:graphic>
          <a:graphicData uri="http://schemas.openxmlformats.org/drawingml/2006/table">
            <a:tbl>
              <a:tblPr firstRow="1" lastRow="1" bandRow="1">
                <a:tableStyleId>{93296810-A885-4BE3-A3E7-6D5BEEA58F35}</a:tableStyleId>
              </a:tblPr>
              <a:tblGrid>
                <a:gridCol w="1089609">
                  <a:extLst>
                    <a:ext uri="{9D8B030D-6E8A-4147-A177-3AD203B41FA5}">
                      <a16:colId xmlns:a16="http://schemas.microsoft.com/office/drawing/2014/main" val="1973233186"/>
                    </a:ext>
                  </a:extLst>
                </a:gridCol>
                <a:gridCol w="943244">
                  <a:extLst>
                    <a:ext uri="{9D8B030D-6E8A-4147-A177-3AD203B41FA5}">
                      <a16:colId xmlns:a16="http://schemas.microsoft.com/office/drawing/2014/main" val="2787087515"/>
                    </a:ext>
                  </a:extLst>
                </a:gridCol>
                <a:gridCol w="829404">
                  <a:extLst>
                    <a:ext uri="{9D8B030D-6E8A-4147-A177-3AD203B41FA5}">
                      <a16:colId xmlns:a16="http://schemas.microsoft.com/office/drawing/2014/main" val="1803122344"/>
                    </a:ext>
                  </a:extLst>
                </a:gridCol>
                <a:gridCol w="1057083">
                  <a:extLst>
                    <a:ext uri="{9D8B030D-6E8A-4147-A177-3AD203B41FA5}">
                      <a16:colId xmlns:a16="http://schemas.microsoft.com/office/drawing/2014/main" val="1949963957"/>
                    </a:ext>
                  </a:extLst>
                </a:gridCol>
                <a:gridCol w="1057083">
                  <a:extLst>
                    <a:ext uri="{9D8B030D-6E8A-4147-A177-3AD203B41FA5}">
                      <a16:colId xmlns:a16="http://schemas.microsoft.com/office/drawing/2014/main" val="3390160796"/>
                    </a:ext>
                  </a:extLst>
                </a:gridCol>
              </a:tblGrid>
              <a:tr h="332307">
                <a:tc>
                  <a:txBody>
                    <a:bodyPr/>
                    <a:lstStyle/>
                    <a:p>
                      <a:pPr algn="l" fontAlgn="b"/>
                      <a:r>
                        <a:rPr lang="nl-NL" sz="900" u="none" strike="noStrike">
                          <a:effectLst/>
                        </a:rPr>
                        <a:t>Gemeente</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u="none" strike="noStrike">
                          <a:effectLst/>
                        </a:rPr>
                        <a:t>Potentie zon op dak &lt;15 </a:t>
                      </a:r>
                      <a:r>
                        <a:rPr lang="nl-NL" sz="900" u="none" strike="noStrike" err="1">
                          <a:effectLst/>
                        </a:rPr>
                        <a:t>kWp</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b="1" u="none" strike="noStrike">
                          <a:solidFill>
                            <a:schemeClr val="bg1"/>
                          </a:solidFill>
                          <a:effectLst/>
                        </a:rPr>
                        <a:t>Realisatie</a:t>
                      </a:r>
                    </a:p>
                    <a:p>
                      <a:pPr algn="l" fontAlgn="b"/>
                      <a:r>
                        <a:rPr lang="nl-NL" sz="900" b="1" u="none" strike="noStrike">
                          <a:solidFill>
                            <a:schemeClr val="bg1"/>
                          </a:solidFill>
                          <a:effectLst/>
                        </a:rPr>
                        <a:t>&lt;15 </a:t>
                      </a:r>
                      <a:r>
                        <a:rPr lang="nl-NL" sz="900" b="1" u="none" strike="noStrike" err="1">
                          <a:solidFill>
                            <a:schemeClr val="bg1"/>
                          </a:solidFill>
                          <a:effectLst/>
                        </a:rPr>
                        <a:t>kWp</a:t>
                      </a:r>
                      <a:endParaRPr lang="nl-NL" sz="900" b="1"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b="1" u="none" strike="noStrike">
                          <a:solidFill>
                            <a:schemeClr val="bg1"/>
                          </a:solidFill>
                          <a:effectLst/>
                        </a:rPr>
                        <a:t>Resterende potentie</a:t>
                      </a:r>
                    </a:p>
                    <a:p>
                      <a:pPr algn="l" fontAlgn="b"/>
                      <a:r>
                        <a:rPr lang="nl-NL" sz="900" b="1" u="none" strike="noStrike">
                          <a:solidFill>
                            <a:schemeClr val="bg1"/>
                          </a:solidFill>
                          <a:effectLst/>
                        </a:rPr>
                        <a:t>&lt;15 </a:t>
                      </a:r>
                      <a:r>
                        <a:rPr lang="nl-NL" sz="900" b="1" u="none" strike="noStrike" err="1">
                          <a:solidFill>
                            <a:schemeClr val="bg1"/>
                          </a:solidFill>
                          <a:effectLst/>
                        </a:rPr>
                        <a:t>kWp</a:t>
                      </a:r>
                      <a:endParaRPr lang="nl-NL" sz="900" b="1"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l" fontAlgn="b"/>
                      <a:r>
                        <a:rPr lang="nl-NL" sz="900" u="none" strike="noStrike">
                          <a:effectLst/>
                        </a:rPr>
                        <a:t>Wat valt op?</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466459791"/>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49461760"/>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2826128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5373619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52660473"/>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82398234"/>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69152709"/>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43699359"/>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90664045"/>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22590409"/>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10419286"/>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76618373"/>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36020088"/>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95171074"/>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9909721"/>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33091350"/>
                  </a:ext>
                </a:extLst>
              </a:tr>
              <a:tr h="166154">
                <a:tc>
                  <a:txBody>
                    <a:bodyPr/>
                    <a:lstStyle/>
                    <a:p>
                      <a:pPr algn="l"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735587251"/>
                  </a:ext>
                </a:extLst>
              </a:tr>
              <a:tr h="166154">
                <a:tc>
                  <a:txBody>
                    <a:bodyPr/>
                    <a:lstStyle/>
                    <a:p>
                      <a:pPr algn="l" fontAlgn="b"/>
                      <a:r>
                        <a:rPr lang="nl-NL" sz="900" b="1" u="none" strike="noStrike">
                          <a:solidFill>
                            <a:schemeClr val="bg1"/>
                          </a:solidFill>
                          <a:effectLst/>
                        </a:rPr>
                        <a:t>Totaal</a:t>
                      </a:r>
                      <a:endParaRPr lang="nl-NL" sz="900" b="1"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 </a:t>
                      </a:r>
                      <a:r>
                        <a:rPr lang="nl-NL" sz="900" u="none" strike="noStrike" err="1">
                          <a:effectLst/>
                        </a:rPr>
                        <a:t>TWh</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nl-NL" sz="900" u="none" strike="noStrike">
                          <a:effectLst/>
                        </a:rPr>
                        <a:t>…</a:t>
                      </a:r>
                      <a:endParaRPr lang="nl-NL" sz="9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55739943"/>
                  </a:ext>
                </a:extLst>
              </a:tr>
            </a:tbl>
          </a:graphicData>
        </a:graphic>
      </p:graphicFrame>
    </p:spTree>
    <p:extLst>
      <p:ext uri="{BB962C8B-B14F-4D97-AF65-F5344CB8AC3E}">
        <p14:creationId xmlns:p14="http://schemas.microsoft.com/office/powerpoint/2010/main" val="2543313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9"/>
            <a:ext cx="5666014" cy="461793"/>
          </a:xfrm>
          <a:prstGeom prst="rect">
            <a:avLst/>
          </a:prstGeom>
          <a:solidFill>
            <a:schemeClr val="bg1"/>
          </a:solidFill>
        </p:spPr>
        <p:txBody>
          <a:bodyPr wrap="square" rtlCol="0">
            <a:spAutoFit/>
          </a:bodyPr>
          <a:lstStyle/>
          <a:p>
            <a:pPr algn="ctr"/>
            <a:r>
              <a:rPr lang="nl-NL" sz="2401" b="1">
                <a:solidFill>
                  <a:srgbClr val="91C9FF"/>
                </a:solidFill>
                <a:latin typeface="Roboto Slab" pitchFamily="2" charset="0"/>
                <a:ea typeface="Calibri" panose="020F0502020204030204" pitchFamily="34" charset="0"/>
                <a:cs typeface="Times New Roman" panose="02020603050405020304" pitchFamily="18" charset="0"/>
              </a:rPr>
              <a:t>Stap 3: Inzicht in netcongestie</a:t>
            </a:r>
            <a:endParaRPr lang="nl-NL" sz="2401">
              <a:solidFill>
                <a:srgbClr val="91C9FF"/>
              </a:solidFill>
            </a:endParaRPr>
          </a:p>
        </p:txBody>
      </p:sp>
      <p:sp>
        <p:nvSpPr>
          <p:cNvPr id="13" name="Tekstvak 12">
            <a:extLst>
              <a:ext uri="{FF2B5EF4-FFF2-40B4-BE49-F238E27FC236}">
                <a16:creationId xmlns:a16="http://schemas.microsoft.com/office/drawing/2014/main" id="{635DE02A-D376-51D4-EE5E-2B815051ABDC}"/>
              </a:ext>
            </a:extLst>
          </p:cNvPr>
          <p:cNvSpPr txBox="1"/>
          <p:nvPr/>
        </p:nvSpPr>
        <p:spPr>
          <a:xfrm>
            <a:off x="595994" y="1861479"/>
            <a:ext cx="5666014" cy="4521174"/>
          </a:xfrm>
          <a:prstGeom prst="rect">
            <a:avLst/>
          </a:prstGeom>
          <a:solidFill>
            <a:schemeClr val="bg1"/>
          </a:solidFill>
        </p:spPr>
        <p:txBody>
          <a:bodyPr wrap="square" rtlCol="0">
            <a:spAutoFit/>
          </a:bodyPr>
          <a:lstStyle/>
          <a:p>
            <a:r>
              <a:rPr lang="nl-NL" sz="2000" b="1">
                <a:solidFill>
                  <a:srgbClr val="233D5A"/>
                </a:solidFill>
                <a:latin typeface="Roboto Slab" pitchFamily="2" charset="0"/>
                <a:cs typeface="Times New Roman" panose="02020603050405020304" pitchFamily="18" charset="0"/>
              </a:rPr>
              <a:t>Vragen</a:t>
            </a:r>
            <a:endParaRPr lang="nl-NL" sz="1050" b="1">
              <a:solidFill>
                <a:srgbClr val="233D5A"/>
              </a:solidFill>
              <a:latin typeface="Roboto Slab" pitchFamily="2" charset="0"/>
              <a:cs typeface="Times New Roman" panose="02020603050405020304" pitchFamily="18" charset="0"/>
            </a:endParaRPr>
          </a:p>
          <a:p>
            <a:endParaRPr lang="nl-NL" sz="1050" b="1">
              <a:solidFill>
                <a:srgbClr val="233D5A"/>
              </a:solidFill>
              <a:latin typeface="Roboto Slab" pitchFamily="2" charset="0"/>
              <a:ea typeface="Calibri" panose="020F0502020204030204" pitchFamily="34" charset="0"/>
              <a:cs typeface="Times New Roman" panose="02020603050405020304" pitchFamily="18" charset="0"/>
            </a:endParaRPr>
          </a:p>
          <a:p>
            <a:r>
              <a:rPr lang="nl-NL" sz="1101">
                <a:solidFill>
                  <a:srgbClr val="002060"/>
                </a:solidFill>
                <a:latin typeface="Roboto Slab" pitchFamily="2" charset="0"/>
                <a:ea typeface="Calibri" panose="020F0502020204030204" pitchFamily="34" charset="0"/>
                <a:cs typeface="Times New Roman" panose="02020603050405020304" pitchFamily="18" charset="0"/>
              </a:rPr>
              <a:t>Waar speelt de netcongestie (geografisch)? </a:t>
            </a:r>
            <a:r>
              <a:rPr lang="nl-NL" sz="1000" i="1">
                <a:solidFill>
                  <a:srgbClr val="002060"/>
                </a:solidFill>
                <a:latin typeface="Roboto Slab" pitchFamily="2" charset="0"/>
                <a:ea typeface="Calibri" panose="020F0502020204030204" pitchFamily="34" charset="0"/>
                <a:cs typeface="Times New Roman" panose="02020603050405020304" pitchFamily="18" charset="0"/>
              </a:rPr>
              <a:t>Is hier bijvoorbeeld al een GIS kaart van beschikbaar?</a:t>
            </a:r>
          </a:p>
          <a:p>
            <a:pPr marL="342886" indent="-342886">
              <a:lnSpc>
                <a:spcPct val="150000"/>
              </a:lnSpc>
              <a:spcBef>
                <a:spcPts val="599"/>
              </a:spcBef>
              <a:buFont typeface="Symbol" panose="05050102010706020507" pitchFamily="18" charset="2"/>
              <a:buChar char=""/>
            </a:pPr>
            <a:r>
              <a:rPr lang="nl-NL" sz="1101" u="dotted">
                <a:solidFill>
                  <a:srgbClr val="233D5A"/>
                </a:solidFill>
                <a:latin typeface="Roboto Slab" pitchFamily="2" charset="0"/>
                <a:cs typeface="Times New Roman" panose="02020603050405020304" pitchFamily="18" charset="0"/>
              </a:rPr>
              <a:t> 				</a:t>
            </a:r>
          </a:p>
          <a:p>
            <a:pPr marL="342886" indent="-342886">
              <a:lnSpc>
                <a:spcPct val="150000"/>
              </a:lnSpc>
              <a:spcBef>
                <a:spcPts val="599"/>
              </a:spcBef>
              <a:buFont typeface="Symbol" panose="05050102010706020507" pitchFamily="18" charset="2"/>
              <a:buChar char=""/>
            </a:pPr>
            <a:r>
              <a:rPr lang="nl-NL" sz="1101" u="dotted">
                <a:solidFill>
                  <a:srgbClr val="233D5A"/>
                </a:solidFill>
                <a:latin typeface="Roboto Slab" pitchFamily="2" charset="0"/>
                <a:cs typeface="Times New Roman" panose="02020603050405020304" pitchFamily="18" charset="0"/>
              </a:rPr>
              <a:t> 				</a:t>
            </a:r>
          </a:p>
          <a:p>
            <a:pPr lvl="0">
              <a:lnSpc>
                <a:spcPct val="150000"/>
              </a:lnSpc>
            </a:pPr>
            <a:r>
              <a:rPr lang="nl-NL" sz="1101">
                <a:solidFill>
                  <a:srgbClr val="002060"/>
                </a:solidFill>
                <a:latin typeface="Roboto Slab" pitchFamily="2" charset="0"/>
                <a:ea typeface="Calibri" panose="020F0502020204030204" pitchFamily="34" charset="0"/>
                <a:cs typeface="Times New Roman" panose="02020603050405020304" pitchFamily="18" charset="0"/>
              </a:rPr>
              <a:t>Welke aansluitingen betreft dit?</a:t>
            </a:r>
          </a:p>
          <a:p>
            <a:pPr marL="342886" indent="-342886">
              <a:lnSpc>
                <a:spcPct val="150000"/>
              </a:lnSpc>
              <a:buFont typeface="Symbol" panose="05050102010706020507" pitchFamily="18" charset="2"/>
              <a:buChar char=""/>
            </a:pPr>
            <a:r>
              <a:rPr lang="nl-NL" sz="1101" u="dotted">
                <a:solidFill>
                  <a:srgbClr val="233D5A"/>
                </a:solidFill>
                <a:latin typeface="Roboto Slab" pitchFamily="2" charset="0"/>
                <a:cs typeface="Times New Roman" panose="02020603050405020304" pitchFamily="18" charset="0"/>
              </a:rPr>
              <a:t> 				</a:t>
            </a:r>
          </a:p>
          <a:p>
            <a:pPr marL="342886" indent="-342886">
              <a:lnSpc>
                <a:spcPct val="150000"/>
              </a:lnSpc>
              <a:buFont typeface="Symbol" panose="05050102010706020507" pitchFamily="18" charset="2"/>
              <a:buChar char=""/>
            </a:pPr>
            <a:r>
              <a:rPr lang="nl-NL" sz="1101" u="dotted">
                <a:solidFill>
                  <a:srgbClr val="233D5A"/>
                </a:solidFill>
                <a:latin typeface="Roboto Slab" pitchFamily="2" charset="0"/>
                <a:cs typeface="Times New Roman" panose="02020603050405020304" pitchFamily="18" charset="0"/>
              </a:rPr>
              <a:t> 				</a:t>
            </a:r>
          </a:p>
          <a:p>
            <a:pPr lvl="0">
              <a:lnSpc>
                <a:spcPct val="150000"/>
              </a:lnSpc>
            </a:pPr>
            <a:r>
              <a:rPr lang="nl-NL" sz="1101">
                <a:solidFill>
                  <a:srgbClr val="002060"/>
                </a:solidFill>
                <a:latin typeface="Roboto Slab" pitchFamily="2" charset="0"/>
                <a:ea typeface="Calibri" panose="020F0502020204030204" pitchFamily="34" charset="0"/>
                <a:cs typeface="Times New Roman" panose="02020603050405020304" pitchFamily="18" charset="0"/>
              </a:rPr>
              <a:t>Wat is de verwachte duur totdat de netcongestie is verholpen? </a:t>
            </a:r>
            <a:r>
              <a:rPr lang="nl-NL" sz="1000" i="1">
                <a:solidFill>
                  <a:srgbClr val="002060"/>
                </a:solidFill>
                <a:latin typeface="Roboto Slab" pitchFamily="2" charset="0"/>
                <a:ea typeface="Calibri" panose="020F0502020204030204" pitchFamily="34" charset="0"/>
                <a:cs typeface="Times New Roman" panose="02020603050405020304" pitchFamily="18" charset="0"/>
              </a:rPr>
              <a:t>Wanneer vindt verwachte netcongestiemanagement plaats?</a:t>
            </a:r>
            <a:endParaRPr lang="nl-NL" sz="1101">
              <a:solidFill>
                <a:srgbClr val="002060"/>
              </a:solidFill>
              <a:latin typeface="Roboto Slab" pitchFamily="2" charset="0"/>
              <a:ea typeface="Calibri" panose="020F0502020204030204" pitchFamily="34" charset="0"/>
              <a:cs typeface="Times New Roman" panose="02020603050405020304" pitchFamily="18" charset="0"/>
            </a:endParaRPr>
          </a:p>
          <a:p>
            <a:pPr marL="342886" indent="-342886">
              <a:lnSpc>
                <a:spcPct val="150000"/>
              </a:lnSpc>
              <a:buFont typeface="Symbol" panose="05050102010706020507" pitchFamily="18" charset="2"/>
              <a:buChar char=""/>
            </a:pPr>
            <a:r>
              <a:rPr lang="nl-NL" sz="1101" u="dotted">
                <a:solidFill>
                  <a:srgbClr val="233D5A"/>
                </a:solidFill>
                <a:latin typeface="Roboto Slab" pitchFamily="2" charset="0"/>
                <a:cs typeface="Times New Roman" panose="02020603050405020304" pitchFamily="18" charset="0"/>
              </a:rPr>
              <a:t> 				</a:t>
            </a:r>
          </a:p>
          <a:p>
            <a:pPr marL="342886" indent="-342886">
              <a:lnSpc>
                <a:spcPct val="150000"/>
              </a:lnSpc>
              <a:buFont typeface="Symbol" panose="05050102010706020507" pitchFamily="18" charset="2"/>
              <a:buChar char=""/>
            </a:pPr>
            <a:r>
              <a:rPr lang="nl-NL" sz="1101" u="dotted">
                <a:solidFill>
                  <a:srgbClr val="233D5A"/>
                </a:solidFill>
                <a:latin typeface="Roboto Slab" pitchFamily="2" charset="0"/>
                <a:cs typeface="Times New Roman" panose="02020603050405020304" pitchFamily="18" charset="0"/>
              </a:rPr>
              <a:t> 				</a:t>
            </a:r>
          </a:p>
          <a:p>
            <a:pPr>
              <a:lnSpc>
                <a:spcPct val="150000"/>
              </a:lnSpc>
              <a:spcAft>
                <a:spcPts val="599"/>
              </a:spcAft>
            </a:pPr>
            <a:r>
              <a:rPr lang="nl-NL" sz="1101">
                <a:solidFill>
                  <a:srgbClr val="002060"/>
                </a:solidFill>
                <a:latin typeface="Roboto Slab" pitchFamily="2" charset="0"/>
                <a:ea typeface="Calibri" panose="020F0502020204030204" pitchFamily="34" charset="0"/>
                <a:cs typeface="Times New Roman" panose="02020603050405020304" pitchFamily="18" charset="0"/>
              </a:rPr>
              <a:t>Welke kansen voor congestiemanagement passen het beste bij de situatie?</a:t>
            </a:r>
          </a:p>
          <a:p>
            <a:pPr marL="342886" indent="-342886">
              <a:lnSpc>
                <a:spcPct val="150000"/>
              </a:lnSpc>
              <a:spcAft>
                <a:spcPts val="599"/>
              </a:spcAft>
              <a:buFont typeface="Symbol" panose="05050102010706020507" pitchFamily="18" charset="2"/>
              <a:buChar char=""/>
            </a:pPr>
            <a:r>
              <a:rPr lang="nl-NL" sz="1101" u="dotted">
                <a:solidFill>
                  <a:srgbClr val="233D5A"/>
                </a:solidFill>
                <a:latin typeface="Roboto Slab" pitchFamily="2" charset="0"/>
                <a:cs typeface="Times New Roman" panose="02020603050405020304" pitchFamily="18" charset="0"/>
              </a:rPr>
              <a:t> 				</a:t>
            </a:r>
          </a:p>
          <a:p>
            <a:pPr marL="342886" indent="-342886">
              <a:lnSpc>
                <a:spcPct val="150000"/>
              </a:lnSpc>
              <a:spcAft>
                <a:spcPts val="599"/>
              </a:spcAft>
              <a:buFont typeface="Symbol" panose="05050102010706020507" pitchFamily="18" charset="2"/>
              <a:buChar char=""/>
            </a:pPr>
            <a:r>
              <a:rPr lang="nl-NL" sz="1101" u="dotted">
                <a:solidFill>
                  <a:srgbClr val="233D5A"/>
                </a:solidFill>
                <a:latin typeface="Roboto Slab" pitchFamily="2" charset="0"/>
                <a:cs typeface="Times New Roman" panose="02020603050405020304" pitchFamily="18" charset="0"/>
              </a:rPr>
              <a:t> 				</a:t>
            </a:r>
          </a:p>
          <a:p>
            <a:pPr>
              <a:lnSpc>
                <a:spcPct val="150000"/>
              </a:lnSpc>
              <a:spcAft>
                <a:spcPts val="599"/>
              </a:spcAft>
            </a:pPr>
            <a:endParaRPr lang="nl-NL" sz="1101">
              <a:solidFill>
                <a:srgbClr val="233D5A"/>
              </a:solidFill>
              <a:latin typeface="Roboto Slab"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8461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615553"/>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4: Wat zijn kansen voor realisatie?</a:t>
            </a:r>
          </a:p>
          <a:p>
            <a:pPr algn="ctr"/>
            <a:r>
              <a:rPr lang="nl-NL" sz="1400" b="1">
                <a:solidFill>
                  <a:srgbClr val="91C9FF"/>
                </a:solidFill>
                <a:latin typeface="Roboto Slab" pitchFamily="2" charset="0"/>
                <a:cs typeface="Times New Roman" panose="02020603050405020304" pitchFamily="18" charset="0"/>
              </a:rPr>
              <a:t>Technisch en economisch</a:t>
            </a:r>
            <a:endParaRPr lang="nl-NL" sz="1400">
              <a:solidFill>
                <a:srgbClr val="91C9FF"/>
              </a:solidFill>
            </a:endParaRPr>
          </a:p>
        </p:txBody>
      </p:sp>
      <p:sp>
        <p:nvSpPr>
          <p:cNvPr id="61" name="Tekstvak 60">
            <a:extLst>
              <a:ext uri="{FF2B5EF4-FFF2-40B4-BE49-F238E27FC236}">
                <a16:creationId xmlns:a16="http://schemas.microsoft.com/office/drawing/2014/main" id="{7FE02D14-4A41-8533-C151-788C9BD82A1E}"/>
              </a:ext>
            </a:extLst>
          </p:cNvPr>
          <p:cNvSpPr txBox="1"/>
          <p:nvPr/>
        </p:nvSpPr>
        <p:spPr>
          <a:xfrm>
            <a:off x="591082" y="1751238"/>
            <a:ext cx="5666014" cy="7294305"/>
          </a:xfrm>
          <a:prstGeom prst="rect">
            <a:avLst/>
          </a:prstGeom>
          <a:solidFill>
            <a:schemeClr val="bg1"/>
          </a:solidFill>
        </p:spPr>
        <p:txBody>
          <a:bodyPr wrap="square" rtlCol="0">
            <a:spAutoFit/>
          </a:bodyPr>
          <a:lstStyle/>
          <a:p>
            <a:r>
              <a:rPr lang="nl-NL" sz="1200" b="1">
                <a:solidFill>
                  <a:srgbClr val="233D5A"/>
                </a:solidFill>
                <a:latin typeface="Roboto Slab" pitchFamily="2" charset="0"/>
                <a:ea typeface="Calibri" panose="020F0502020204030204" pitchFamily="34" charset="0"/>
                <a:cs typeface="Times New Roman" panose="02020603050405020304" pitchFamily="18" charset="0"/>
              </a:rPr>
              <a:t>Technisch potentieel</a:t>
            </a: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r>
              <a:rPr lang="nl-NL" sz="1200" b="1">
                <a:solidFill>
                  <a:srgbClr val="233D5A"/>
                </a:solidFill>
                <a:latin typeface="Roboto Slab" pitchFamily="2" charset="0"/>
                <a:ea typeface="Calibri" panose="020F0502020204030204" pitchFamily="34" charset="0"/>
                <a:cs typeface="Times New Roman" panose="02020603050405020304" pitchFamily="18" charset="0"/>
              </a:rPr>
              <a:t>Economisch potentieel</a:t>
            </a: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a:solidFill>
                <a:srgbClr val="233D5A"/>
              </a:solidFill>
            </a:endParaRPr>
          </a:p>
        </p:txBody>
      </p:sp>
      <p:graphicFrame>
        <p:nvGraphicFramePr>
          <p:cNvPr id="8" name="Tabel 6">
            <a:extLst>
              <a:ext uri="{FF2B5EF4-FFF2-40B4-BE49-F238E27FC236}">
                <a16:creationId xmlns:a16="http://schemas.microsoft.com/office/drawing/2014/main" id="{F06A1E04-482C-575A-FD21-60E69BD116B1}"/>
              </a:ext>
            </a:extLst>
          </p:cNvPr>
          <p:cNvGraphicFramePr>
            <a:graphicFrameLocks noGrp="1"/>
          </p:cNvGraphicFramePr>
          <p:nvPr>
            <p:extLst>
              <p:ext uri="{D42A27DB-BD31-4B8C-83A1-F6EECF244321}">
                <p14:modId xmlns:p14="http://schemas.microsoft.com/office/powerpoint/2010/main" val="4008696030"/>
              </p:ext>
            </p:extLst>
          </p:nvPr>
        </p:nvGraphicFramePr>
        <p:xfrm>
          <a:off x="739283" y="2124563"/>
          <a:ext cx="5366240" cy="3188619"/>
        </p:xfrm>
        <a:graphic>
          <a:graphicData uri="http://schemas.openxmlformats.org/drawingml/2006/table">
            <a:tbl>
              <a:tblPr firstRow="1" bandRow="1">
                <a:tableStyleId>{93296810-A885-4BE3-A3E7-6D5BEEA58F35}</a:tableStyleId>
              </a:tblPr>
              <a:tblGrid>
                <a:gridCol w="1341560">
                  <a:extLst>
                    <a:ext uri="{9D8B030D-6E8A-4147-A177-3AD203B41FA5}">
                      <a16:colId xmlns:a16="http://schemas.microsoft.com/office/drawing/2014/main" val="2303521025"/>
                    </a:ext>
                  </a:extLst>
                </a:gridCol>
                <a:gridCol w="1341560">
                  <a:extLst>
                    <a:ext uri="{9D8B030D-6E8A-4147-A177-3AD203B41FA5}">
                      <a16:colId xmlns:a16="http://schemas.microsoft.com/office/drawing/2014/main" val="397151792"/>
                    </a:ext>
                  </a:extLst>
                </a:gridCol>
                <a:gridCol w="1341560">
                  <a:extLst>
                    <a:ext uri="{9D8B030D-6E8A-4147-A177-3AD203B41FA5}">
                      <a16:colId xmlns:a16="http://schemas.microsoft.com/office/drawing/2014/main" val="2649486403"/>
                    </a:ext>
                  </a:extLst>
                </a:gridCol>
                <a:gridCol w="1341560">
                  <a:extLst>
                    <a:ext uri="{9D8B030D-6E8A-4147-A177-3AD203B41FA5}">
                      <a16:colId xmlns:a16="http://schemas.microsoft.com/office/drawing/2014/main" val="889166450"/>
                    </a:ext>
                  </a:extLst>
                </a:gridCol>
              </a:tblGrid>
              <a:tr h="411480">
                <a:tc>
                  <a:txBody>
                    <a:bodyPr/>
                    <a:lstStyle/>
                    <a:p>
                      <a:pPr algn="ctr"/>
                      <a:r>
                        <a:rPr lang="en-US" sz="1000" err="1"/>
                        <a:t>Situatie</a:t>
                      </a:r>
                      <a:endParaRPr lang="nl-NL" sz="1000"/>
                    </a:p>
                  </a:txBody>
                  <a:tcPr marL="91441" marR="91441"/>
                </a:tc>
                <a:tc>
                  <a:txBody>
                    <a:bodyPr/>
                    <a:lstStyle/>
                    <a:p>
                      <a:pPr algn="ctr"/>
                      <a:r>
                        <a:rPr lang="en-US" sz="1000"/>
                        <a:t>Stakeholders/ </a:t>
                      </a:r>
                      <a:r>
                        <a:rPr lang="en-US" sz="1000" err="1"/>
                        <a:t>doelgroep</a:t>
                      </a:r>
                      <a:endParaRPr lang="nl-NL" sz="1000"/>
                    </a:p>
                  </a:txBody>
                  <a:tcPr marL="91441" marR="91441"/>
                </a:tc>
                <a:tc>
                  <a:txBody>
                    <a:bodyPr/>
                    <a:lstStyle/>
                    <a:p>
                      <a:pPr algn="ctr"/>
                      <a:r>
                        <a:rPr lang="en-US" sz="1000" err="1"/>
                        <a:t>Kans</a:t>
                      </a:r>
                      <a:endParaRPr lang="nl-NL" sz="1000"/>
                    </a:p>
                  </a:txBody>
                  <a:tcPr marL="91441" marR="91441"/>
                </a:tc>
                <a:tc>
                  <a:txBody>
                    <a:bodyPr/>
                    <a:lstStyle/>
                    <a:p>
                      <a:pPr algn="ctr"/>
                      <a:r>
                        <a:rPr lang="en-US" sz="1000" err="1"/>
                        <a:t>Aanpak</a:t>
                      </a:r>
                      <a:endParaRPr lang="nl-NL" sz="1000"/>
                    </a:p>
                  </a:txBody>
                  <a:tcPr marL="91441" marR="91441"/>
                </a:tc>
                <a:extLst>
                  <a:ext uri="{0D108BD9-81ED-4DB2-BD59-A6C34878D82A}">
                    <a16:rowId xmlns:a16="http://schemas.microsoft.com/office/drawing/2014/main" val="418619438"/>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7697779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17879692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130443326"/>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758749749"/>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504811235"/>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055359840"/>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68805426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45788291"/>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653403493"/>
                  </a:ext>
                </a:extLst>
              </a:tr>
            </a:tbl>
          </a:graphicData>
        </a:graphic>
      </p:graphicFrame>
      <p:graphicFrame>
        <p:nvGraphicFramePr>
          <p:cNvPr id="102" name="Tabel 6">
            <a:extLst>
              <a:ext uri="{FF2B5EF4-FFF2-40B4-BE49-F238E27FC236}">
                <a16:creationId xmlns:a16="http://schemas.microsoft.com/office/drawing/2014/main" id="{AD7A3D6A-1CDA-1E9E-FDDD-A312D7E26CBF}"/>
              </a:ext>
            </a:extLst>
          </p:cNvPr>
          <p:cNvGraphicFramePr>
            <a:graphicFrameLocks noGrp="1"/>
          </p:cNvGraphicFramePr>
          <p:nvPr>
            <p:extLst>
              <p:ext uri="{D42A27DB-BD31-4B8C-83A1-F6EECF244321}">
                <p14:modId xmlns:p14="http://schemas.microsoft.com/office/powerpoint/2010/main" val="1151790878"/>
              </p:ext>
            </p:extLst>
          </p:nvPr>
        </p:nvGraphicFramePr>
        <p:xfrm>
          <a:off x="739283" y="5747347"/>
          <a:ext cx="5366240" cy="3188619"/>
        </p:xfrm>
        <a:graphic>
          <a:graphicData uri="http://schemas.openxmlformats.org/drawingml/2006/table">
            <a:tbl>
              <a:tblPr firstRow="1" bandRow="1">
                <a:tableStyleId>{93296810-A885-4BE3-A3E7-6D5BEEA58F35}</a:tableStyleId>
              </a:tblPr>
              <a:tblGrid>
                <a:gridCol w="1341560">
                  <a:extLst>
                    <a:ext uri="{9D8B030D-6E8A-4147-A177-3AD203B41FA5}">
                      <a16:colId xmlns:a16="http://schemas.microsoft.com/office/drawing/2014/main" val="2303521025"/>
                    </a:ext>
                  </a:extLst>
                </a:gridCol>
                <a:gridCol w="1341560">
                  <a:extLst>
                    <a:ext uri="{9D8B030D-6E8A-4147-A177-3AD203B41FA5}">
                      <a16:colId xmlns:a16="http://schemas.microsoft.com/office/drawing/2014/main" val="397151792"/>
                    </a:ext>
                  </a:extLst>
                </a:gridCol>
                <a:gridCol w="1341560">
                  <a:extLst>
                    <a:ext uri="{9D8B030D-6E8A-4147-A177-3AD203B41FA5}">
                      <a16:colId xmlns:a16="http://schemas.microsoft.com/office/drawing/2014/main" val="2649486403"/>
                    </a:ext>
                  </a:extLst>
                </a:gridCol>
                <a:gridCol w="1341560">
                  <a:extLst>
                    <a:ext uri="{9D8B030D-6E8A-4147-A177-3AD203B41FA5}">
                      <a16:colId xmlns:a16="http://schemas.microsoft.com/office/drawing/2014/main" val="889166450"/>
                    </a:ext>
                  </a:extLst>
                </a:gridCol>
              </a:tblGrid>
              <a:tr h="411480">
                <a:tc>
                  <a:txBody>
                    <a:bodyPr/>
                    <a:lstStyle/>
                    <a:p>
                      <a:pPr algn="ctr"/>
                      <a:r>
                        <a:rPr lang="en-US" sz="1000" err="1"/>
                        <a:t>Situatie</a:t>
                      </a:r>
                      <a:endParaRPr lang="nl-NL" sz="1000"/>
                    </a:p>
                  </a:txBody>
                  <a:tcPr marL="91441" marR="91441"/>
                </a:tc>
                <a:tc>
                  <a:txBody>
                    <a:bodyPr/>
                    <a:lstStyle/>
                    <a:p>
                      <a:pPr algn="ctr"/>
                      <a:r>
                        <a:rPr lang="en-US" sz="1000"/>
                        <a:t>Stakeholders/ </a:t>
                      </a:r>
                      <a:r>
                        <a:rPr lang="en-US" sz="1000" err="1"/>
                        <a:t>doelgroep</a:t>
                      </a:r>
                      <a:endParaRPr lang="nl-NL" sz="1000"/>
                    </a:p>
                  </a:txBody>
                  <a:tcPr marL="91441" marR="91441"/>
                </a:tc>
                <a:tc>
                  <a:txBody>
                    <a:bodyPr/>
                    <a:lstStyle/>
                    <a:p>
                      <a:pPr algn="ctr"/>
                      <a:r>
                        <a:rPr lang="en-US" sz="1000" err="1"/>
                        <a:t>Kans</a:t>
                      </a:r>
                      <a:endParaRPr lang="nl-NL" sz="1000"/>
                    </a:p>
                  </a:txBody>
                  <a:tcPr marL="91441" marR="91441"/>
                </a:tc>
                <a:tc>
                  <a:txBody>
                    <a:bodyPr/>
                    <a:lstStyle/>
                    <a:p>
                      <a:pPr algn="ctr"/>
                      <a:r>
                        <a:rPr lang="en-US" sz="1000" err="1"/>
                        <a:t>Aanpak</a:t>
                      </a:r>
                      <a:endParaRPr lang="nl-NL" sz="1000"/>
                    </a:p>
                  </a:txBody>
                  <a:tcPr marL="91441" marR="91441"/>
                </a:tc>
                <a:extLst>
                  <a:ext uri="{0D108BD9-81ED-4DB2-BD59-A6C34878D82A}">
                    <a16:rowId xmlns:a16="http://schemas.microsoft.com/office/drawing/2014/main" val="418619438"/>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7697779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17879692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130443326"/>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758749749"/>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560123593"/>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504811235"/>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055359840"/>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653403493"/>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56769388"/>
                  </a:ext>
                </a:extLst>
              </a:tr>
            </a:tbl>
          </a:graphicData>
        </a:graphic>
      </p:graphicFrame>
    </p:spTree>
    <p:extLst>
      <p:ext uri="{BB962C8B-B14F-4D97-AF65-F5344CB8AC3E}">
        <p14:creationId xmlns:p14="http://schemas.microsoft.com/office/powerpoint/2010/main" val="1235180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81647F7F-E4A7-B1DE-06E8-9C645E540DCE}"/>
              </a:ext>
            </a:extLst>
          </p:cNvPr>
          <p:cNvPicPr>
            <a:picLocks noChangeAspect="1"/>
          </p:cNvPicPr>
          <p:nvPr/>
        </p:nvPicPr>
        <p:blipFill rotWithShape="1">
          <a:blip r:embed="rId3">
            <a:extLst>
              <a:ext uri="{28A0092B-C50C-407E-A947-70E740481C1C}">
                <a14:useLocalDpi xmlns:a14="http://schemas.microsoft.com/office/drawing/2010/main" val="0"/>
              </a:ext>
            </a:extLst>
          </a:blip>
          <a:srcRect l="3674" r="5704"/>
          <a:stretch/>
        </p:blipFill>
        <p:spPr>
          <a:xfrm>
            <a:off x="3" y="1"/>
            <a:ext cx="6881247" cy="10234930"/>
          </a:xfrm>
          <a:prstGeom prst="rect">
            <a:avLst/>
          </a:prstGeom>
        </p:spPr>
      </p:pic>
      <p:sp>
        <p:nvSpPr>
          <p:cNvPr id="6" name="Tekstvak 5">
            <a:extLst>
              <a:ext uri="{FF2B5EF4-FFF2-40B4-BE49-F238E27FC236}">
                <a16:creationId xmlns:a16="http://schemas.microsoft.com/office/drawing/2014/main" id="{EB161AEA-FA13-50DC-BCFB-D964F6CB1AF6}"/>
              </a:ext>
            </a:extLst>
          </p:cNvPr>
          <p:cNvSpPr txBox="1"/>
          <p:nvPr/>
        </p:nvSpPr>
        <p:spPr>
          <a:xfrm>
            <a:off x="595994" y="963388"/>
            <a:ext cx="5666014" cy="615553"/>
          </a:xfrm>
          <a:prstGeom prst="rect">
            <a:avLst/>
          </a:prstGeom>
          <a:solidFill>
            <a:schemeClr val="bg1"/>
          </a:solidFill>
        </p:spPr>
        <p:txBody>
          <a:bodyPr wrap="square" rtlCol="0">
            <a:spAutoFit/>
          </a:bodyPr>
          <a:lstStyle/>
          <a:p>
            <a:pPr algn="ctr"/>
            <a:r>
              <a:rPr lang="nl-NL" sz="2000" b="1">
                <a:solidFill>
                  <a:srgbClr val="91C9FF"/>
                </a:solidFill>
                <a:latin typeface="Roboto Slab" pitchFamily="2" charset="0"/>
                <a:ea typeface="Calibri" panose="020F0502020204030204" pitchFamily="34" charset="0"/>
                <a:cs typeface="Times New Roman" panose="02020603050405020304" pitchFamily="18" charset="0"/>
              </a:rPr>
              <a:t>Stap 4: Wat zijn kansen voor realisatie?</a:t>
            </a:r>
          </a:p>
          <a:p>
            <a:pPr algn="ctr"/>
            <a:r>
              <a:rPr lang="nl-NL" sz="1400" b="1">
                <a:solidFill>
                  <a:srgbClr val="91C9FF"/>
                </a:solidFill>
                <a:latin typeface="Roboto Slab" pitchFamily="2" charset="0"/>
                <a:cs typeface="Times New Roman" panose="02020603050405020304" pitchFamily="18" charset="0"/>
              </a:rPr>
              <a:t>Ruimtelijk en energetisch</a:t>
            </a:r>
            <a:endParaRPr lang="nl-NL" sz="1400">
              <a:solidFill>
                <a:srgbClr val="91C9FF"/>
              </a:solidFill>
            </a:endParaRPr>
          </a:p>
        </p:txBody>
      </p:sp>
      <p:sp>
        <p:nvSpPr>
          <p:cNvPr id="61" name="Tekstvak 60">
            <a:extLst>
              <a:ext uri="{FF2B5EF4-FFF2-40B4-BE49-F238E27FC236}">
                <a16:creationId xmlns:a16="http://schemas.microsoft.com/office/drawing/2014/main" id="{7FE02D14-4A41-8533-C151-788C9BD82A1E}"/>
              </a:ext>
            </a:extLst>
          </p:cNvPr>
          <p:cNvSpPr txBox="1"/>
          <p:nvPr/>
        </p:nvSpPr>
        <p:spPr>
          <a:xfrm>
            <a:off x="591082" y="1751238"/>
            <a:ext cx="5666014" cy="7294305"/>
          </a:xfrm>
          <a:prstGeom prst="rect">
            <a:avLst/>
          </a:prstGeom>
          <a:solidFill>
            <a:schemeClr val="bg1"/>
          </a:solidFill>
        </p:spPr>
        <p:txBody>
          <a:bodyPr wrap="square" rtlCol="0">
            <a:spAutoFit/>
          </a:bodyPr>
          <a:lstStyle/>
          <a:p>
            <a:r>
              <a:rPr lang="nl-NL" sz="1200" b="1">
                <a:solidFill>
                  <a:srgbClr val="233D5A"/>
                </a:solidFill>
                <a:latin typeface="Roboto Slab" pitchFamily="2" charset="0"/>
                <a:ea typeface="Calibri" panose="020F0502020204030204" pitchFamily="34" charset="0"/>
                <a:cs typeface="Times New Roman" panose="02020603050405020304" pitchFamily="18" charset="0"/>
              </a:rPr>
              <a:t>Ruimtelijk inpassingspotentieel</a:t>
            </a: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r>
              <a:rPr lang="nl-NL" sz="1200" b="1">
                <a:solidFill>
                  <a:srgbClr val="233D5A"/>
                </a:solidFill>
                <a:latin typeface="Roboto Slab" pitchFamily="2" charset="0"/>
                <a:ea typeface="Calibri" panose="020F0502020204030204" pitchFamily="34" charset="0"/>
                <a:cs typeface="Times New Roman" panose="02020603050405020304" pitchFamily="18" charset="0"/>
              </a:rPr>
              <a:t>Energetisch potentieel</a:t>
            </a: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ea typeface="Calibri" panose="020F0502020204030204" pitchFamily="34"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b="1">
              <a:solidFill>
                <a:srgbClr val="233D5A"/>
              </a:solidFill>
              <a:latin typeface="Roboto Slab" pitchFamily="2" charset="0"/>
              <a:cs typeface="Times New Roman" panose="02020603050405020304" pitchFamily="18" charset="0"/>
            </a:endParaRPr>
          </a:p>
          <a:p>
            <a:endParaRPr lang="nl-NL" sz="1200">
              <a:solidFill>
                <a:srgbClr val="233D5A"/>
              </a:solidFill>
            </a:endParaRPr>
          </a:p>
        </p:txBody>
      </p:sp>
      <p:graphicFrame>
        <p:nvGraphicFramePr>
          <p:cNvPr id="8" name="Tabel 6">
            <a:extLst>
              <a:ext uri="{FF2B5EF4-FFF2-40B4-BE49-F238E27FC236}">
                <a16:creationId xmlns:a16="http://schemas.microsoft.com/office/drawing/2014/main" id="{F06A1E04-482C-575A-FD21-60E69BD116B1}"/>
              </a:ext>
            </a:extLst>
          </p:cNvPr>
          <p:cNvGraphicFramePr>
            <a:graphicFrameLocks noGrp="1"/>
          </p:cNvGraphicFramePr>
          <p:nvPr>
            <p:extLst>
              <p:ext uri="{D42A27DB-BD31-4B8C-83A1-F6EECF244321}">
                <p14:modId xmlns:p14="http://schemas.microsoft.com/office/powerpoint/2010/main" val="3383643777"/>
              </p:ext>
            </p:extLst>
          </p:nvPr>
        </p:nvGraphicFramePr>
        <p:xfrm>
          <a:off x="739283" y="2124563"/>
          <a:ext cx="5366240" cy="3188619"/>
        </p:xfrm>
        <a:graphic>
          <a:graphicData uri="http://schemas.openxmlformats.org/drawingml/2006/table">
            <a:tbl>
              <a:tblPr firstRow="1" bandRow="1">
                <a:tableStyleId>{93296810-A885-4BE3-A3E7-6D5BEEA58F35}</a:tableStyleId>
              </a:tblPr>
              <a:tblGrid>
                <a:gridCol w="1341560">
                  <a:extLst>
                    <a:ext uri="{9D8B030D-6E8A-4147-A177-3AD203B41FA5}">
                      <a16:colId xmlns:a16="http://schemas.microsoft.com/office/drawing/2014/main" val="2303521025"/>
                    </a:ext>
                  </a:extLst>
                </a:gridCol>
                <a:gridCol w="1341560">
                  <a:extLst>
                    <a:ext uri="{9D8B030D-6E8A-4147-A177-3AD203B41FA5}">
                      <a16:colId xmlns:a16="http://schemas.microsoft.com/office/drawing/2014/main" val="397151792"/>
                    </a:ext>
                  </a:extLst>
                </a:gridCol>
                <a:gridCol w="1341560">
                  <a:extLst>
                    <a:ext uri="{9D8B030D-6E8A-4147-A177-3AD203B41FA5}">
                      <a16:colId xmlns:a16="http://schemas.microsoft.com/office/drawing/2014/main" val="2649486403"/>
                    </a:ext>
                  </a:extLst>
                </a:gridCol>
                <a:gridCol w="1341560">
                  <a:extLst>
                    <a:ext uri="{9D8B030D-6E8A-4147-A177-3AD203B41FA5}">
                      <a16:colId xmlns:a16="http://schemas.microsoft.com/office/drawing/2014/main" val="889166450"/>
                    </a:ext>
                  </a:extLst>
                </a:gridCol>
              </a:tblGrid>
              <a:tr h="411480">
                <a:tc>
                  <a:txBody>
                    <a:bodyPr/>
                    <a:lstStyle/>
                    <a:p>
                      <a:pPr algn="ctr"/>
                      <a:r>
                        <a:rPr lang="en-US" sz="1000" err="1"/>
                        <a:t>Situatie</a:t>
                      </a:r>
                      <a:endParaRPr lang="nl-NL" sz="1000"/>
                    </a:p>
                  </a:txBody>
                  <a:tcPr marL="91441" marR="91441"/>
                </a:tc>
                <a:tc>
                  <a:txBody>
                    <a:bodyPr/>
                    <a:lstStyle/>
                    <a:p>
                      <a:pPr algn="ctr"/>
                      <a:r>
                        <a:rPr lang="en-US" sz="1000"/>
                        <a:t>Stakeholders/ </a:t>
                      </a:r>
                      <a:r>
                        <a:rPr lang="en-US" sz="1000" err="1"/>
                        <a:t>doelgroep</a:t>
                      </a:r>
                      <a:endParaRPr lang="nl-NL" sz="1000"/>
                    </a:p>
                  </a:txBody>
                  <a:tcPr marL="91441" marR="91441"/>
                </a:tc>
                <a:tc>
                  <a:txBody>
                    <a:bodyPr/>
                    <a:lstStyle/>
                    <a:p>
                      <a:pPr algn="ctr"/>
                      <a:r>
                        <a:rPr lang="en-US" sz="1000" err="1"/>
                        <a:t>Kans</a:t>
                      </a:r>
                      <a:endParaRPr lang="nl-NL" sz="1000"/>
                    </a:p>
                  </a:txBody>
                  <a:tcPr marL="91441" marR="91441"/>
                </a:tc>
                <a:tc>
                  <a:txBody>
                    <a:bodyPr/>
                    <a:lstStyle/>
                    <a:p>
                      <a:pPr algn="ctr"/>
                      <a:r>
                        <a:rPr lang="en-US" sz="1000" err="1"/>
                        <a:t>Aanpak</a:t>
                      </a:r>
                      <a:endParaRPr lang="nl-NL" sz="1000"/>
                    </a:p>
                  </a:txBody>
                  <a:tcPr marL="91441" marR="91441"/>
                </a:tc>
                <a:extLst>
                  <a:ext uri="{0D108BD9-81ED-4DB2-BD59-A6C34878D82A}">
                    <a16:rowId xmlns:a16="http://schemas.microsoft.com/office/drawing/2014/main" val="418619438"/>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7697779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17879692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130443326"/>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758749749"/>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504811235"/>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055359840"/>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68805426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45788291"/>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653403493"/>
                  </a:ext>
                </a:extLst>
              </a:tr>
            </a:tbl>
          </a:graphicData>
        </a:graphic>
      </p:graphicFrame>
      <p:graphicFrame>
        <p:nvGraphicFramePr>
          <p:cNvPr id="102" name="Tabel 6">
            <a:extLst>
              <a:ext uri="{FF2B5EF4-FFF2-40B4-BE49-F238E27FC236}">
                <a16:creationId xmlns:a16="http://schemas.microsoft.com/office/drawing/2014/main" id="{AD7A3D6A-1CDA-1E9E-FDDD-A312D7E26CBF}"/>
              </a:ext>
            </a:extLst>
          </p:cNvPr>
          <p:cNvGraphicFramePr>
            <a:graphicFrameLocks noGrp="1"/>
          </p:cNvGraphicFramePr>
          <p:nvPr>
            <p:extLst>
              <p:ext uri="{D42A27DB-BD31-4B8C-83A1-F6EECF244321}">
                <p14:modId xmlns:p14="http://schemas.microsoft.com/office/powerpoint/2010/main" val="1410420871"/>
              </p:ext>
            </p:extLst>
          </p:nvPr>
        </p:nvGraphicFramePr>
        <p:xfrm>
          <a:off x="739283" y="5747347"/>
          <a:ext cx="5366240" cy="3188619"/>
        </p:xfrm>
        <a:graphic>
          <a:graphicData uri="http://schemas.openxmlformats.org/drawingml/2006/table">
            <a:tbl>
              <a:tblPr firstRow="1" bandRow="1">
                <a:tableStyleId>{93296810-A885-4BE3-A3E7-6D5BEEA58F35}</a:tableStyleId>
              </a:tblPr>
              <a:tblGrid>
                <a:gridCol w="1341560">
                  <a:extLst>
                    <a:ext uri="{9D8B030D-6E8A-4147-A177-3AD203B41FA5}">
                      <a16:colId xmlns:a16="http://schemas.microsoft.com/office/drawing/2014/main" val="2303521025"/>
                    </a:ext>
                  </a:extLst>
                </a:gridCol>
                <a:gridCol w="1341560">
                  <a:extLst>
                    <a:ext uri="{9D8B030D-6E8A-4147-A177-3AD203B41FA5}">
                      <a16:colId xmlns:a16="http://schemas.microsoft.com/office/drawing/2014/main" val="397151792"/>
                    </a:ext>
                  </a:extLst>
                </a:gridCol>
                <a:gridCol w="1341560">
                  <a:extLst>
                    <a:ext uri="{9D8B030D-6E8A-4147-A177-3AD203B41FA5}">
                      <a16:colId xmlns:a16="http://schemas.microsoft.com/office/drawing/2014/main" val="2649486403"/>
                    </a:ext>
                  </a:extLst>
                </a:gridCol>
                <a:gridCol w="1341560">
                  <a:extLst>
                    <a:ext uri="{9D8B030D-6E8A-4147-A177-3AD203B41FA5}">
                      <a16:colId xmlns:a16="http://schemas.microsoft.com/office/drawing/2014/main" val="889166450"/>
                    </a:ext>
                  </a:extLst>
                </a:gridCol>
              </a:tblGrid>
              <a:tr h="411480">
                <a:tc>
                  <a:txBody>
                    <a:bodyPr/>
                    <a:lstStyle/>
                    <a:p>
                      <a:pPr algn="ctr"/>
                      <a:r>
                        <a:rPr lang="en-US" sz="1000" err="1"/>
                        <a:t>Situatie</a:t>
                      </a:r>
                      <a:endParaRPr lang="nl-NL" sz="1000"/>
                    </a:p>
                  </a:txBody>
                  <a:tcPr marL="91441" marR="91441"/>
                </a:tc>
                <a:tc>
                  <a:txBody>
                    <a:bodyPr/>
                    <a:lstStyle/>
                    <a:p>
                      <a:pPr algn="ctr"/>
                      <a:r>
                        <a:rPr lang="en-US" sz="1000"/>
                        <a:t>Stakeholders/ </a:t>
                      </a:r>
                      <a:r>
                        <a:rPr lang="en-US" sz="1000" err="1"/>
                        <a:t>doelgroep</a:t>
                      </a:r>
                      <a:endParaRPr lang="nl-NL" sz="1000"/>
                    </a:p>
                  </a:txBody>
                  <a:tcPr marL="91441" marR="91441"/>
                </a:tc>
                <a:tc>
                  <a:txBody>
                    <a:bodyPr/>
                    <a:lstStyle/>
                    <a:p>
                      <a:pPr algn="ctr"/>
                      <a:r>
                        <a:rPr lang="en-US" sz="1000" err="1"/>
                        <a:t>Kans</a:t>
                      </a:r>
                      <a:endParaRPr lang="nl-NL" sz="1000"/>
                    </a:p>
                  </a:txBody>
                  <a:tcPr marL="91441" marR="91441"/>
                </a:tc>
                <a:tc>
                  <a:txBody>
                    <a:bodyPr/>
                    <a:lstStyle/>
                    <a:p>
                      <a:pPr algn="ctr"/>
                      <a:r>
                        <a:rPr lang="en-US" sz="1000" err="1"/>
                        <a:t>Aanpak</a:t>
                      </a:r>
                      <a:endParaRPr lang="nl-NL" sz="1000"/>
                    </a:p>
                  </a:txBody>
                  <a:tcPr marL="91441" marR="91441"/>
                </a:tc>
                <a:extLst>
                  <a:ext uri="{0D108BD9-81ED-4DB2-BD59-A6C34878D82A}">
                    <a16:rowId xmlns:a16="http://schemas.microsoft.com/office/drawing/2014/main" val="418619438"/>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7697779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3178796922"/>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130443326"/>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2758749749"/>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560123593"/>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504811235"/>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055359840"/>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653403493"/>
                  </a:ext>
                </a:extLst>
              </a:tr>
              <a:tr h="308571">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tc>
                  <a:txBody>
                    <a:bodyPr/>
                    <a:lstStyle/>
                    <a:p>
                      <a:endParaRPr lang="nl-NL" sz="1000"/>
                    </a:p>
                  </a:txBody>
                  <a:tcPr marL="91441" marR="91441"/>
                </a:tc>
                <a:extLst>
                  <a:ext uri="{0D108BD9-81ED-4DB2-BD59-A6C34878D82A}">
                    <a16:rowId xmlns:a16="http://schemas.microsoft.com/office/drawing/2014/main" val="1156769388"/>
                  </a:ext>
                </a:extLst>
              </a:tr>
            </a:tbl>
          </a:graphicData>
        </a:graphic>
      </p:graphicFrame>
    </p:spTree>
    <p:extLst>
      <p:ext uri="{BB962C8B-B14F-4D97-AF65-F5344CB8AC3E}">
        <p14:creationId xmlns:p14="http://schemas.microsoft.com/office/powerpoint/2010/main" val="294917783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9b7f930-db87-4eaf-b3ed-f8a3fa8041a4" xsi:nil="true"/>
    <lcf76f155ced4ddcb4097134ff3c332f xmlns="e6aeebfd-27f4-4fe4-81a6-51fbe6966378">
      <Terms xmlns="http://schemas.microsoft.com/office/infopath/2007/PartnerControls"/>
    </lcf76f155ced4ddcb4097134ff3c332f>
    <SharedWithUsers xmlns="19b7f930-db87-4eaf-b3ed-f8a3fa8041a4">
      <UserInfo>
        <DisplayName>Karen Arpad</DisplayName>
        <AccountId>16</AccountId>
        <AccountType/>
      </UserInfo>
      <UserInfo>
        <DisplayName>Nathalie Delorme</DisplayName>
        <AccountId>14</AccountId>
        <AccountType/>
      </UserInfo>
      <UserInfo>
        <DisplayName>Gerrie Fenten</DisplayName>
        <AccountId>24</AccountId>
        <AccountType/>
      </UserInfo>
      <UserInfo>
        <DisplayName>Arjan van den Hoogen</DisplayName>
        <AccountId>39</AccountId>
        <AccountType/>
      </UserInfo>
      <UserInfo>
        <DisplayName>Ingrid Schoots</DisplayName>
        <AccountId>35</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DC5D137914C4E49BEC52140B9F98124" ma:contentTypeVersion="11" ma:contentTypeDescription="Een nieuw document maken." ma:contentTypeScope="" ma:versionID="a7db968008a95e3d05c9c53d9b12f4cd">
  <xsd:schema xmlns:xsd="http://www.w3.org/2001/XMLSchema" xmlns:xs="http://www.w3.org/2001/XMLSchema" xmlns:p="http://schemas.microsoft.com/office/2006/metadata/properties" xmlns:ns2="e6aeebfd-27f4-4fe4-81a6-51fbe6966378" xmlns:ns3="19b7f930-db87-4eaf-b3ed-f8a3fa8041a4" targetNamespace="http://schemas.microsoft.com/office/2006/metadata/properties" ma:root="true" ma:fieldsID="9d42d2bacb73c2b5d19165c13c9c1fd7" ns2:_="" ns3:_="">
    <xsd:import namespace="e6aeebfd-27f4-4fe4-81a6-51fbe6966378"/>
    <xsd:import namespace="19b7f930-db87-4eaf-b3ed-f8a3fa8041a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aeebfd-27f4-4fe4-81a6-51fbe69663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4b705441-c2e5-486a-bd7e-bff236cce7d4"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9b7f930-db87-4eaf-b3ed-f8a3fa8041a4"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4" nillable="true" ma:displayName="Taxonomy Catch All Column" ma:hidden="true" ma:list="{4be03c75-3e47-4c7c-907a-6bea79221b86}" ma:internalName="TaxCatchAll" ma:showField="CatchAllData" ma:web="19b7f930-db87-4eaf-b3ed-f8a3fa8041a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A32F76-8F38-4A9A-A03D-922FBB2CEA95}">
  <ds:schemaRefs>
    <ds:schemaRef ds:uri="19b7f930-db87-4eaf-b3ed-f8a3fa8041a4"/>
    <ds:schemaRef ds:uri="23091b63-5f46-43a3-a580-cc59cb5d488e"/>
    <ds:schemaRef ds:uri="40a52b08-778f-4562-a525-ec14877fbc5a"/>
    <ds:schemaRef ds:uri="e6aeebfd-27f4-4fe4-81a6-51fbe696637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9ECD2D4-D9B1-4190-9544-489FA057CF17}"/>
</file>

<file path=customXml/itemProps3.xml><?xml version="1.0" encoding="utf-8"?>
<ds:datastoreItem xmlns:ds="http://schemas.openxmlformats.org/officeDocument/2006/customXml" ds:itemID="{D2FBC2E6-FC6D-4196-9EE4-630BBADA94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13</TotalTime>
  <Words>3088</Words>
  <Application>Microsoft Office PowerPoint</Application>
  <PresentationFormat>A4 (210 x 297 mm)</PresentationFormat>
  <Paragraphs>1238</Paragraphs>
  <Slides>17</Slides>
  <Notes>13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Calibri</vt:lpstr>
      <vt:lpstr>Calibri Light</vt:lpstr>
      <vt:lpstr>Roboto Slab</vt:lpstr>
      <vt:lpstr>Symbol</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Brandjes, Lou</dc:creator>
  <cp:lastModifiedBy>Bram van den Boogaard</cp:lastModifiedBy>
  <cp:revision>4</cp:revision>
  <dcterms:created xsi:type="dcterms:W3CDTF">2023-01-06T10:25:55Z</dcterms:created>
  <dcterms:modified xsi:type="dcterms:W3CDTF">2023-02-15T11:04:50Z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0x0101003DC5D137914C4E49BEC52140B9F98124</vt:lpwstr>
  </property>
  <property fmtid="{D5CDD505-2E9C-101B-9397-08002B2CF9AE}" pid="3" name="MediaServiceImageTags">
    <vt:lpwstr/>
  </property>
  <property fmtid="{D5CDD505-2E9C-101B-9397-08002B2CF9AE}" pid="4" name="MSIP_Label_95225633-f92c-4cc3-8039-da610ec32b8c_Enabled">
    <vt:lpwstr>True</vt:lpwstr>
  </property>
  <property fmtid="{D5CDD505-2E9C-101B-9397-08002B2CF9AE}" pid="5" name="MSIP_Label_95225633-f92c-4cc3-8039-da610ec32b8c_SiteId">
    <vt:lpwstr>039901df-31e4-4a23-b00c-1f9800e5961c</vt:lpwstr>
  </property>
  <property fmtid="{D5CDD505-2E9C-101B-9397-08002B2CF9AE}" pid="6" name="MSIP_Label_95225633-f92c-4cc3-8039-da610ec32b8c_Owner">
    <vt:lpwstr>fhv@tg.nl</vt:lpwstr>
  </property>
  <property fmtid="{D5CDD505-2E9C-101B-9397-08002B2CF9AE}" pid="7" name="MSIP_Label_95225633-f92c-4cc3-8039-da610ec32b8c_SetDate">
    <vt:lpwstr>2023-02-08T16:00:33.9040539Z</vt:lpwstr>
  </property>
  <property fmtid="{D5CDD505-2E9C-101B-9397-08002B2CF9AE}" pid="8" name="MSIP_Label_95225633-f92c-4cc3-8039-da610ec32b8c_Name">
    <vt:lpwstr>TG standaard</vt:lpwstr>
  </property>
  <property fmtid="{D5CDD505-2E9C-101B-9397-08002B2CF9AE}" pid="9" name="MSIP_Label_95225633-f92c-4cc3-8039-da610ec32b8c_Application">
    <vt:lpwstr>Microsoft Azure Information Protection</vt:lpwstr>
  </property>
  <property fmtid="{D5CDD505-2E9C-101B-9397-08002B2CF9AE}" pid="10" name="MSIP_Label_95225633-f92c-4cc3-8039-da610ec32b8c_ActionId">
    <vt:lpwstr>84c4bdee-0bb6-4dd3-a162-4e0ec6aed6ea</vt:lpwstr>
  </property>
  <property fmtid="{D5CDD505-2E9C-101B-9397-08002B2CF9AE}" pid="11" name="MSIP_Label_95225633-f92c-4cc3-8039-da610ec32b8c_Extended_MSFT_Method">
    <vt:lpwstr>Automatic</vt:lpwstr>
  </property>
</Properties>
</file>